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
  </p:notesMasterIdLst>
  <p:sldIdLst>
    <p:sldId id="256" r:id="rId2"/>
    <p:sldId id="274" r:id="rId3"/>
    <p:sldId id="270" r:id="rId4"/>
    <p:sldId id="268" r:id="rId5"/>
    <p:sldId id="262" r:id="rId6"/>
    <p:sldId id="267" r:id="rId7"/>
    <p:sldId id="269" r:id="rId8"/>
    <p:sldId id="271" r:id="rId9"/>
    <p:sldId id="260" r:id="rId10"/>
    <p:sldId id="272" r:id="rId11"/>
    <p:sldId id="273" r:id="rId12"/>
    <p:sldId id="277" r:id="rId13"/>
    <p:sldId id="285" r:id="rId14"/>
    <p:sldId id="275" r:id="rId15"/>
    <p:sldId id="278" r:id="rId16"/>
    <p:sldId id="261" r:id="rId17"/>
    <p:sldId id="279" r:id="rId18"/>
    <p:sldId id="286" r:id="rId19"/>
    <p:sldId id="263" r:id="rId20"/>
    <p:sldId id="264" r:id="rId21"/>
    <p:sldId id="258" r:id="rId22"/>
    <p:sldId id="259" r:id="rId23"/>
    <p:sldId id="280" r:id="rId24"/>
    <p:sldId id="281" r:id="rId25"/>
    <p:sldId id="282" r:id="rId26"/>
    <p:sldId id="265" r:id="rId27"/>
    <p:sldId id="283" r:id="rId28"/>
    <p:sldId id="287" r:id="rId29"/>
    <p:sldId id="28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90"/>
    <p:restoredTop sz="81620"/>
  </p:normalViewPr>
  <p:slideViewPr>
    <p:cSldViewPr snapToGrid="0" snapToObjects="1">
      <p:cViewPr>
        <p:scale>
          <a:sx n="112" d="100"/>
          <a:sy n="112" d="100"/>
        </p:scale>
        <p:origin x="232"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EFF2A-B792-4D9B-AFD4-0A93A0CCD3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226C17-AE1D-4725-BA41-AC1C306B460F}">
      <dgm:prSet/>
      <dgm:spPr/>
      <dgm:t>
        <a:bodyPr/>
        <a:lstStyle/>
        <a:p>
          <a:r>
            <a:rPr lang="en-US"/>
            <a:t>LAB METHODS: </a:t>
          </a:r>
        </a:p>
      </dgm:t>
    </dgm:pt>
    <dgm:pt modelId="{BAD7B696-B434-4D1C-AB5A-B58BE73CD575}" type="parTrans" cxnId="{6AB78A6A-F9D5-42B5-BEF5-C56F66611C1F}">
      <dgm:prSet/>
      <dgm:spPr/>
      <dgm:t>
        <a:bodyPr/>
        <a:lstStyle/>
        <a:p>
          <a:endParaRPr lang="en-US"/>
        </a:p>
      </dgm:t>
    </dgm:pt>
    <dgm:pt modelId="{7A8C0A1F-F166-412C-B7DA-73C2DD952493}" type="sibTrans" cxnId="{6AB78A6A-F9D5-42B5-BEF5-C56F66611C1F}">
      <dgm:prSet/>
      <dgm:spPr/>
      <dgm:t>
        <a:bodyPr/>
        <a:lstStyle/>
        <a:p>
          <a:endParaRPr lang="en-US"/>
        </a:p>
      </dgm:t>
    </dgm:pt>
    <dgm:pt modelId="{82491A66-4C87-47FF-80B8-FC22293C32F3}">
      <dgm:prSet/>
      <dgm:spPr/>
      <dgm:t>
        <a:bodyPr/>
        <a:lstStyle/>
        <a:p>
          <a:r>
            <a:rPr lang="en-US"/>
            <a:t>Tested 1,648 prospectively-pooled specimens </a:t>
          </a:r>
        </a:p>
      </dgm:t>
    </dgm:pt>
    <dgm:pt modelId="{FB73F467-B92D-4DCE-B25A-F6AD7625BA49}" type="parTrans" cxnId="{9EB9612F-2F18-48F4-AA77-4013F10597EE}">
      <dgm:prSet/>
      <dgm:spPr/>
      <dgm:t>
        <a:bodyPr/>
        <a:lstStyle/>
        <a:p>
          <a:endParaRPr lang="en-US"/>
        </a:p>
      </dgm:t>
    </dgm:pt>
    <dgm:pt modelId="{D93A4C20-AD3B-40F3-80BF-C0C95D3DA893}" type="sibTrans" cxnId="{9EB9612F-2F18-48F4-AA77-4013F10597EE}">
      <dgm:prSet/>
      <dgm:spPr/>
      <dgm:t>
        <a:bodyPr/>
        <a:lstStyle/>
        <a:p>
          <a:endParaRPr lang="en-US"/>
        </a:p>
      </dgm:t>
    </dgm:pt>
    <dgm:pt modelId="{131A8219-A596-440D-83E3-C62D2550E587}">
      <dgm:prSet/>
      <dgm:spPr/>
      <dgm:t>
        <a:bodyPr/>
        <a:lstStyle/>
        <a:p>
          <a:r>
            <a:rPr lang="en-US" dirty="0"/>
            <a:t>C</a:t>
          </a:r>
          <a:r>
            <a:rPr lang="en-US" baseline="-25000" dirty="0"/>
            <a:t>t</a:t>
          </a:r>
          <a:r>
            <a:rPr lang="en-US" dirty="0"/>
            <a:t> result between 40-45 = indeterminate result; &gt; 45 = negative</a:t>
          </a:r>
        </a:p>
      </dgm:t>
    </dgm:pt>
    <dgm:pt modelId="{D56123AB-AC78-4BDB-BBD8-D8B740E9B166}" type="parTrans" cxnId="{641AB133-02F5-4C82-91B1-2A94060EBA6A}">
      <dgm:prSet/>
      <dgm:spPr/>
      <dgm:t>
        <a:bodyPr/>
        <a:lstStyle/>
        <a:p>
          <a:endParaRPr lang="en-US"/>
        </a:p>
      </dgm:t>
    </dgm:pt>
    <dgm:pt modelId="{5F9E4296-1CD8-4E6C-B62E-85F97BDEEF49}" type="sibTrans" cxnId="{641AB133-02F5-4C82-91B1-2A94060EBA6A}">
      <dgm:prSet/>
      <dgm:spPr/>
      <dgm:t>
        <a:bodyPr/>
        <a:lstStyle/>
        <a:p>
          <a:endParaRPr lang="en-US"/>
        </a:p>
      </dgm:t>
    </dgm:pt>
    <dgm:pt modelId="{6B1EFFC8-2E16-4ED9-9E34-D3FA8BE3EA27}">
      <dgm:prSet/>
      <dgm:spPr/>
      <dgm:t>
        <a:bodyPr/>
        <a:lstStyle/>
        <a:p>
          <a:r>
            <a:rPr lang="en-US"/>
            <a:t>STATISTICAL METHODS: </a:t>
          </a:r>
        </a:p>
      </dgm:t>
    </dgm:pt>
    <dgm:pt modelId="{A5F1C449-121A-46AF-8711-09322E9B5762}" type="parTrans" cxnId="{24DDE956-5751-438D-B1FA-594948C1CB02}">
      <dgm:prSet/>
      <dgm:spPr/>
      <dgm:t>
        <a:bodyPr/>
        <a:lstStyle/>
        <a:p>
          <a:endParaRPr lang="en-US"/>
        </a:p>
      </dgm:t>
    </dgm:pt>
    <dgm:pt modelId="{190D7095-AC8A-4CE8-AD67-902A7E10AE14}" type="sibTrans" cxnId="{24DDE956-5751-438D-B1FA-594948C1CB02}">
      <dgm:prSet/>
      <dgm:spPr/>
      <dgm:t>
        <a:bodyPr/>
        <a:lstStyle/>
        <a:p>
          <a:endParaRPr lang="en-US"/>
        </a:p>
      </dgm:t>
    </dgm:pt>
    <dgm:pt modelId="{4B40BE48-5516-47D5-86BC-1607418C3308}">
      <dgm:prSet/>
      <dgm:spPr/>
      <dgm:t>
        <a:bodyPr/>
        <a:lstStyle/>
        <a:p>
          <a:r>
            <a:rPr lang="en-US" dirty="0"/>
            <a:t>Developed simulation model to estimate the effects of dilution on positive percent agreement (PPA) and efficiency of a two-stage pooled testing algorithm</a:t>
          </a:r>
        </a:p>
      </dgm:t>
    </dgm:pt>
    <dgm:pt modelId="{A7A371D5-86F8-4107-A923-D4DC59B02DCB}" type="parTrans" cxnId="{E1F20B15-CE1F-4C9E-B6DA-FA4D8FF5740F}">
      <dgm:prSet/>
      <dgm:spPr/>
      <dgm:t>
        <a:bodyPr/>
        <a:lstStyle/>
        <a:p>
          <a:endParaRPr lang="en-US"/>
        </a:p>
      </dgm:t>
    </dgm:pt>
    <dgm:pt modelId="{9376AC3F-28C5-4FE1-8F4D-C2B0597D99FD}" type="sibTrans" cxnId="{E1F20B15-CE1F-4C9E-B6DA-FA4D8FF5740F}">
      <dgm:prSet/>
      <dgm:spPr/>
      <dgm:t>
        <a:bodyPr/>
        <a:lstStyle/>
        <a:p>
          <a:endParaRPr lang="en-US"/>
        </a:p>
      </dgm:t>
    </dgm:pt>
    <dgm:pt modelId="{62771BE0-FAEB-46E5-AF72-1273ECEEED5C}">
      <dgm:prSet/>
      <dgm:spPr/>
      <dgm:t>
        <a:bodyPr/>
        <a:lstStyle/>
        <a:p>
          <a:r>
            <a:rPr lang="en-US"/>
            <a:t>Validated model using the empiric lab data</a:t>
          </a:r>
        </a:p>
      </dgm:t>
    </dgm:pt>
    <dgm:pt modelId="{2E7F1244-EB1F-4513-868A-1CCF080D32E1}" type="parTrans" cxnId="{AF29613D-5D1B-450C-8FF1-E70003415F37}">
      <dgm:prSet/>
      <dgm:spPr/>
      <dgm:t>
        <a:bodyPr/>
        <a:lstStyle/>
        <a:p>
          <a:endParaRPr lang="en-US"/>
        </a:p>
      </dgm:t>
    </dgm:pt>
    <dgm:pt modelId="{02D7B84E-1AE3-4056-82BE-96F933DDEF3B}" type="sibTrans" cxnId="{AF29613D-5D1B-450C-8FF1-E70003415F37}">
      <dgm:prSet/>
      <dgm:spPr/>
      <dgm:t>
        <a:bodyPr/>
        <a:lstStyle/>
        <a:p>
          <a:endParaRPr lang="en-US"/>
        </a:p>
      </dgm:t>
    </dgm:pt>
    <dgm:pt modelId="{3067B36C-C3E1-4083-9C81-A223B47C8560}">
      <dgm:prSet/>
      <dgm:spPr/>
      <dgm:t>
        <a:bodyPr/>
        <a:lstStyle/>
        <a:p>
          <a:r>
            <a:rPr lang="en-US"/>
            <a:t>Assumed independence between samples in same pool </a:t>
          </a:r>
        </a:p>
      </dgm:t>
    </dgm:pt>
    <dgm:pt modelId="{A150AB33-494B-4C9A-A9F6-D02D2B035DE7}" type="parTrans" cxnId="{9B3183B7-DD4F-4777-B48C-623ED2A127CF}">
      <dgm:prSet/>
      <dgm:spPr/>
      <dgm:t>
        <a:bodyPr/>
        <a:lstStyle/>
        <a:p>
          <a:endParaRPr lang="en-US"/>
        </a:p>
      </dgm:t>
    </dgm:pt>
    <dgm:pt modelId="{B8D0D6F2-480C-4612-9D23-E88C2399E70E}" type="sibTrans" cxnId="{9B3183B7-DD4F-4777-B48C-623ED2A127CF}">
      <dgm:prSet/>
      <dgm:spPr/>
      <dgm:t>
        <a:bodyPr/>
        <a:lstStyle/>
        <a:p>
          <a:endParaRPr lang="en-US"/>
        </a:p>
      </dgm:t>
    </dgm:pt>
    <dgm:pt modelId="{3ACD3320-EEDE-E34A-9B71-898C665423D2}">
      <dgm:prSet/>
      <dgm:spPr/>
      <dgm:t>
        <a:bodyPr/>
        <a:lstStyle/>
        <a:p>
          <a:r>
            <a:rPr lang="en-US" dirty="0"/>
            <a:t>OBJECTIVE:</a:t>
          </a:r>
        </a:p>
      </dgm:t>
    </dgm:pt>
    <dgm:pt modelId="{09C1F51D-1719-BE4C-864C-8EE359C5CAEF}" type="parTrans" cxnId="{30C69406-E2FF-8A40-B18D-DD8B17D72645}">
      <dgm:prSet/>
      <dgm:spPr/>
      <dgm:t>
        <a:bodyPr/>
        <a:lstStyle/>
        <a:p>
          <a:endParaRPr lang="en-US"/>
        </a:p>
      </dgm:t>
    </dgm:pt>
    <dgm:pt modelId="{EDC1AF2B-13BB-9D44-9597-2EC39279FB46}" type="sibTrans" cxnId="{30C69406-E2FF-8A40-B18D-DD8B17D72645}">
      <dgm:prSet/>
      <dgm:spPr/>
      <dgm:t>
        <a:bodyPr/>
        <a:lstStyle/>
        <a:p>
          <a:endParaRPr lang="en-US"/>
        </a:p>
      </dgm:t>
    </dgm:pt>
    <dgm:pt modelId="{B8D61992-0E73-DC46-A038-92F4B6461C63}">
      <dgm:prSet/>
      <dgm:spPr/>
      <dgm:t>
        <a:bodyPr/>
        <a:lstStyle/>
        <a:p>
          <a:r>
            <a:rPr lang="en-US" dirty="0"/>
            <a:t>Develop empirically validated model to predict optimal pool size and associated expected PPA based on limit of detection, C</a:t>
          </a:r>
          <a:r>
            <a:rPr lang="en-US" baseline="-25000" dirty="0"/>
            <a:t>t</a:t>
          </a:r>
          <a:r>
            <a:rPr lang="en-US" dirty="0"/>
            <a:t> value distribution, and proportion of positive tests.</a:t>
          </a:r>
        </a:p>
      </dgm:t>
    </dgm:pt>
    <dgm:pt modelId="{DEE6BE34-7D2C-DB49-83F2-CEB3AB5D8905}" type="parTrans" cxnId="{D39AAB9C-3062-5F42-B996-543F1129ECC0}">
      <dgm:prSet/>
      <dgm:spPr/>
      <dgm:t>
        <a:bodyPr/>
        <a:lstStyle/>
        <a:p>
          <a:endParaRPr lang="en-US"/>
        </a:p>
      </dgm:t>
    </dgm:pt>
    <dgm:pt modelId="{E41A9675-6307-1F47-A809-C3D8CDA830C2}" type="sibTrans" cxnId="{D39AAB9C-3062-5F42-B996-543F1129ECC0}">
      <dgm:prSet/>
      <dgm:spPr/>
      <dgm:t>
        <a:bodyPr/>
        <a:lstStyle/>
        <a:p>
          <a:endParaRPr lang="en-US"/>
        </a:p>
      </dgm:t>
    </dgm:pt>
    <dgm:pt modelId="{8679D1ED-FCE0-BA44-A721-014AF39668E9}" type="pres">
      <dgm:prSet presAssocID="{5D2EFF2A-B792-4D9B-AFD4-0A93A0CCD31C}" presName="linear" presStyleCnt="0">
        <dgm:presLayoutVars>
          <dgm:animLvl val="lvl"/>
          <dgm:resizeHandles val="exact"/>
        </dgm:presLayoutVars>
      </dgm:prSet>
      <dgm:spPr/>
    </dgm:pt>
    <dgm:pt modelId="{6CFB747B-0DED-DC45-B7AD-1704FA65054B}" type="pres">
      <dgm:prSet presAssocID="{3ACD3320-EEDE-E34A-9B71-898C665423D2}" presName="parentText" presStyleLbl="node1" presStyleIdx="0" presStyleCnt="4">
        <dgm:presLayoutVars>
          <dgm:chMax val="0"/>
          <dgm:bulletEnabled val="1"/>
        </dgm:presLayoutVars>
      </dgm:prSet>
      <dgm:spPr/>
    </dgm:pt>
    <dgm:pt modelId="{281C1B8B-C9E6-3242-A964-9C03F204FAB8}" type="pres">
      <dgm:prSet presAssocID="{3ACD3320-EEDE-E34A-9B71-898C665423D2}" presName="childText" presStyleLbl="revTx" presStyleIdx="0" presStyleCnt="3">
        <dgm:presLayoutVars>
          <dgm:bulletEnabled val="1"/>
        </dgm:presLayoutVars>
      </dgm:prSet>
      <dgm:spPr/>
    </dgm:pt>
    <dgm:pt modelId="{C76003C0-718D-0D4D-8FAD-154EEF9185A7}" type="pres">
      <dgm:prSet presAssocID="{6B226C17-AE1D-4725-BA41-AC1C306B460F}" presName="parentText" presStyleLbl="node1" presStyleIdx="1" presStyleCnt="4">
        <dgm:presLayoutVars>
          <dgm:chMax val="0"/>
          <dgm:bulletEnabled val="1"/>
        </dgm:presLayoutVars>
      </dgm:prSet>
      <dgm:spPr/>
    </dgm:pt>
    <dgm:pt modelId="{E8440829-CBC5-F245-8D26-A2356CFFD3F4}" type="pres">
      <dgm:prSet presAssocID="{6B226C17-AE1D-4725-BA41-AC1C306B460F}" presName="childText" presStyleLbl="revTx" presStyleIdx="1" presStyleCnt="3">
        <dgm:presLayoutVars>
          <dgm:bulletEnabled val="1"/>
        </dgm:presLayoutVars>
      </dgm:prSet>
      <dgm:spPr/>
    </dgm:pt>
    <dgm:pt modelId="{108361F7-C5D4-AE48-8684-F512E1CB5F33}" type="pres">
      <dgm:prSet presAssocID="{6B1EFFC8-2E16-4ED9-9E34-D3FA8BE3EA27}" presName="parentText" presStyleLbl="node1" presStyleIdx="2" presStyleCnt="4">
        <dgm:presLayoutVars>
          <dgm:chMax val="0"/>
          <dgm:bulletEnabled val="1"/>
        </dgm:presLayoutVars>
      </dgm:prSet>
      <dgm:spPr/>
    </dgm:pt>
    <dgm:pt modelId="{EF41EB4E-73FB-0647-98FF-EBF6A040E5C1}" type="pres">
      <dgm:prSet presAssocID="{6B1EFFC8-2E16-4ED9-9E34-D3FA8BE3EA27}" presName="childText" presStyleLbl="revTx" presStyleIdx="2" presStyleCnt="3">
        <dgm:presLayoutVars>
          <dgm:bulletEnabled val="1"/>
        </dgm:presLayoutVars>
      </dgm:prSet>
      <dgm:spPr/>
    </dgm:pt>
    <dgm:pt modelId="{6260D00B-1ED6-8246-8ABE-6CAA811EC988}" type="pres">
      <dgm:prSet presAssocID="{3067B36C-C3E1-4083-9C81-A223B47C8560}" presName="parentText" presStyleLbl="node1" presStyleIdx="3" presStyleCnt="4">
        <dgm:presLayoutVars>
          <dgm:chMax val="0"/>
          <dgm:bulletEnabled val="1"/>
        </dgm:presLayoutVars>
      </dgm:prSet>
      <dgm:spPr/>
    </dgm:pt>
  </dgm:ptLst>
  <dgm:cxnLst>
    <dgm:cxn modelId="{75764001-02C4-4C43-B9D0-D08FE3E85ADF}" type="presOf" srcId="{3ACD3320-EEDE-E34A-9B71-898C665423D2}" destId="{6CFB747B-0DED-DC45-B7AD-1704FA65054B}" srcOrd="0" destOrd="0" presId="urn:microsoft.com/office/officeart/2005/8/layout/vList2"/>
    <dgm:cxn modelId="{30C69406-E2FF-8A40-B18D-DD8B17D72645}" srcId="{5D2EFF2A-B792-4D9B-AFD4-0A93A0CCD31C}" destId="{3ACD3320-EEDE-E34A-9B71-898C665423D2}" srcOrd="0" destOrd="0" parTransId="{09C1F51D-1719-BE4C-864C-8EE359C5CAEF}" sibTransId="{EDC1AF2B-13BB-9D44-9597-2EC39279FB46}"/>
    <dgm:cxn modelId="{3FD9930D-2806-D841-85A9-A1CC82F5CC78}" type="presOf" srcId="{62771BE0-FAEB-46E5-AF72-1273ECEEED5C}" destId="{EF41EB4E-73FB-0647-98FF-EBF6A040E5C1}" srcOrd="0" destOrd="1" presId="urn:microsoft.com/office/officeart/2005/8/layout/vList2"/>
    <dgm:cxn modelId="{E1F20B15-CE1F-4C9E-B6DA-FA4D8FF5740F}" srcId="{6B1EFFC8-2E16-4ED9-9E34-D3FA8BE3EA27}" destId="{4B40BE48-5516-47D5-86BC-1607418C3308}" srcOrd="0" destOrd="0" parTransId="{A7A371D5-86F8-4107-A923-D4DC59B02DCB}" sibTransId="{9376AC3F-28C5-4FE1-8F4D-C2B0597D99FD}"/>
    <dgm:cxn modelId="{2EEB7D19-FBFE-154C-965E-FAF83F82066D}" type="presOf" srcId="{5D2EFF2A-B792-4D9B-AFD4-0A93A0CCD31C}" destId="{8679D1ED-FCE0-BA44-A721-014AF39668E9}" srcOrd="0" destOrd="0" presId="urn:microsoft.com/office/officeart/2005/8/layout/vList2"/>
    <dgm:cxn modelId="{9EB9612F-2F18-48F4-AA77-4013F10597EE}" srcId="{6B226C17-AE1D-4725-BA41-AC1C306B460F}" destId="{82491A66-4C87-47FF-80B8-FC22293C32F3}" srcOrd="0" destOrd="0" parTransId="{FB73F467-B92D-4DCE-B25A-F6AD7625BA49}" sibTransId="{D93A4C20-AD3B-40F3-80BF-C0C95D3DA893}"/>
    <dgm:cxn modelId="{641AB133-02F5-4C82-91B1-2A94060EBA6A}" srcId="{6B226C17-AE1D-4725-BA41-AC1C306B460F}" destId="{131A8219-A596-440D-83E3-C62D2550E587}" srcOrd="1" destOrd="0" parTransId="{D56123AB-AC78-4BDB-BBD8-D8B740E9B166}" sibTransId="{5F9E4296-1CD8-4E6C-B62E-85F97BDEEF49}"/>
    <dgm:cxn modelId="{AF29613D-5D1B-450C-8FF1-E70003415F37}" srcId="{6B1EFFC8-2E16-4ED9-9E34-D3FA8BE3EA27}" destId="{62771BE0-FAEB-46E5-AF72-1273ECEEED5C}" srcOrd="1" destOrd="0" parTransId="{2E7F1244-EB1F-4513-868A-1CCF080D32E1}" sibTransId="{02D7B84E-1AE3-4056-82BE-96F933DDEF3B}"/>
    <dgm:cxn modelId="{24DDE956-5751-438D-B1FA-594948C1CB02}" srcId="{5D2EFF2A-B792-4D9B-AFD4-0A93A0CCD31C}" destId="{6B1EFFC8-2E16-4ED9-9E34-D3FA8BE3EA27}" srcOrd="2" destOrd="0" parTransId="{A5F1C449-121A-46AF-8711-09322E9B5762}" sibTransId="{190D7095-AC8A-4CE8-AD67-902A7E10AE14}"/>
    <dgm:cxn modelId="{6AB78A6A-F9D5-42B5-BEF5-C56F66611C1F}" srcId="{5D2EFF2A-B792-4D9B-AFD4-0A93A0CCD31C}" destId="{6B226C17-AE1D-4725-BA41-AC1C306B460F}" srcOrd="1" destOrd="0" parTransId="{BAD7B696-B434-4D1C-AB5A-B58BE73CD575}" sibTransId="{7A8C0A1F-F166-412C-B7DA-73C2DD952493}"/>
    <dgm:cxn modelId="{54313480-1C19-2A44-A45D-DC608893D6A6}" type="presOf" srcId="{6B1EFFC8-2E16-4ED9-9E34-D3FA8BE3EA27}" destId="{108361F7-C5D4-AE48-8684-F512E1CB5F33}" srcOrd="0" destOrd="0" presId="urn:microsoft.com/office/officeart/2005/8/layout/vList2"/>
    <dgm:cxn modelId="{7F2C7B92-4DA6-B040-95AD-E1F7B352FB80}" type="presOf" srcId="{82491A66-4C87-47FF-80B8-FC22293C32F3}" destId="{E8440829-CBC5-F245-8D26-A2356CFFD3F4}" srcOrd="0" destOrd="0" presId="urn:microsoft.com/office/officeart/2005/8/layout/vList2"/>
    <dgm:cxn modelId="{D39AAB9C-3062-5F42-B996-543F1129ECC0}" srcId="{3ACD3320-EEDE-E34A-9B71-898C665423D2}" destId="{B8D61992-0E73-DC46-A038-92F4B6461C63}" srcOrd="0" destOrd="0" parTransId="{DEE6BE34-7D2C-DB49-83F2-CEB3AB5D8905}" sibTransId="{E41A9675-6307-1F47-A809-C3D8CDA830C2}"/>
    <dgm:cxn modelId="{941CECA4-2AE8-C24C-97D0-4AC8250D2283}" type="presOf" srcId="{B8D61992-0E73-DC46-A038-92F4B6461C63}" destId="{281C1B8B-C9E6-3242-A964-9C03F204FAB8}" srcOrd="0" destOrd="0" presId="urn:microsoft.com/office/officeart/2005/8/layout/vList2"/>
    <dgm:cxn modelId="{45C975A9-F0EE-6647-BAFB-118A8214980C}" type="presOf" srcId="{6B226C17-AE1D-4725-BA41-AC1C306B460F}" destId="{C76003C0-718D-0D4D-8FAD-154EEF9185A7}" srcOrd="0" destOrd="0" presId="urn:microsoft.com/office/officeart/2005/8/layout/vList2"/>
    <dgm:cxn modelId="{9B3183B7-DD4F-4777-B48C-623ED2A127CF}" srcId="{5D2EFF2A-B792-4D9B-AFD4-0A93A0CCD31C}" destId="{3067B36C-C3E1-4083-9C81-A223B47C8560}" srcOrd="3" destOrd="0" parTransId="{A150AB33-494B-4C9A-A9F6-D02D2B035DE7}" sibTransId="{B8D0D6F2-480C-4612-9D23-E88C2399E70E}"/>
    <dgm:cxn modelId="{6292D9D6-E488-6A4A-87EF-5364A1B87BE9}" type="presOf" srcId="{3067B36C-C3E1-4083-9C81-A223B47C8560}" destId="{6260D00B-1ED6-8246-8ABE-6CAA811EC988}" srcOrd="0" destOrd="0" presId="urn:microsoft.com/office/officeart/2005/8/layout/vList2"/>
    <dgm:cxn modelId="{477687DC-78DB-6644-B5A9-E357795864BE}" type="presOf" srcId="{4B40BE48-5516-47D5-86BC-1607418C3308}" destId="{EF41EB4E-73FB-0647-98FF-EBF6A040E5C1}" srcOrd="0" destOrd="0" presId="urn:microsoft.com/office/officeart/2005/8/layout/vList2"/>
    <dgm:cxn modelId="{5F044BEB-6686-574E-B91B-F7B26EBB03C0}" type="presOf" srcId="{131A8219-A596-440D-83E3-C62D2550E587}" destId="{E8440829-CBC5-F245-8D26-A2356CFFD3F4}" srcOrd="0" destOrd="1" presId="urn:microsoft.com/office/officeart/2005/8/layout/vList2"/>
    <dgm:cxn modelId="{C82302DB-8A6B-BD45-A937-5FD6E573CBF6}" type="presParOf" srcId="{8679D1ED-FCE0-BA44-A721-014AF39668E9}" destId="{6CFB747B-0DED-DC45-B7AD-1704FA65054B}" srcOrd="0" destOrd="0" presId="urn:microsoft.com/office/officeart/2005/8/layout/vList2"/>
    <dgm:cxn modelId="{20877347-28E9-9C44-BDE5-B94FEF75B7F7}" type="presParOf" srcId="{8679D1ED-FCE0-BA44-A721-014AF39668E9}" destId="{281C1B8B-C9E6-3242-A964-9C03F204FAB8}" srcOrd="1" destOrd="0" presId="urn:microsoft.com/office/officeart/2005/8/layout/vList2"/>
    <dgm:cxn modelId="{4B876451-61A7-4B43-BF1B-755199D5E51E}" type="presParOf" srcId="{8679D1ED-FCE0-BA44-A721-014AF39668E9}" destId="{C76003C0-718D-0D4D-8FAD-154EEF9185A7}" srcOrd="2" destOrd="0" presId="urn:microsoft.com/office/officeart/2005/8/layout/vList2"/>
    <dgm:cxn modelId="{C8FEBF40-46F9-1344-BC7F-159F0CE5B5E7}" type="presParOf" srcId="{8679D1ED-FCE0-BA44-A721-014AF39668E9}" destId="{E8440829-CBC5-F245-8D26-A2356CFFD3F4}" srcOrd="3" destOrd="0" presId="urn:microsoft.com/office/officeart/2005/8/layout/vList2"/>
    <dgm:cxn modelId="{A2A9F865-BA3C-BA49-862E-3B3B68F4BCB3}" type="presParOf" srcId="{8679D1ED-FCE0-BA44-A721-014AF39668E9}" destId="{108361F7-C5D4-AE48-8684-F512E1CB5F33}" srcOrd="4" destOrd="0" presId="urn:microsoft.com/office/officeart/2005/8/layout/vList2"/>
    <dgm:cxn modelId="{32F2E587-3EC4-4343-BCDF-45FAE8B477FF}" type="presParOf" srcId="{8679D1ED-FCE0-BA44-A721-014AF39668E9}" destId="{EF41EB4E-73FB-0647-98FF-EBF6A040E5C1}" srcOrd="5" destOrd="0" presId="urn:microsoft.com/office/officeart/2005/8/layout/vList2"/>
    <dgm:cxn modelId="{F2C098C7-F848-904D-AC3D-02603CC10AD9}" type="presParOf" srcId="{8679D1ED-FCE0-BA44-A721-014AF39668E9}" destId="{6260D00B-1ED6-8246-8ABE-6CAA811EC9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dgm:t>
        <a:bodyPr/>
        <a:lstStyle/>
        <a:p>
          <a:pPr>
            <a:lnSpc>
              <a:spcPct val="100000"/>
            </a:lnSpc>
          </a:pPr>
          <a:r>
            <a:rPr lang="en-US" dirty="0"/>
            <a:t>1) </a:t>
          </a:r>
          <a:r>
            <a:rPr lang="en-US" b="1" dirty="0"/>
            <a:t>Proportion of positive tests</a:t>
          </a:r>
          <a:r>
            <a:rPr lang="en-US" dirty="0"/>
            <a:t>: 0.1%, 1.0%, 3.0%, 5.0%, 10.0%, 15.0%</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r>
            <a:rPr lang="en-US" dirty="0"/>
            <a:t>2)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8FC58D2E-3C40-4449-9999-DB481B144C07}">
      <dgm:prSet/>
      <dgm:spPr/>
      <dgm:t>
        <a:bodyPr/>
        <a:lstStyle/>
        <a:p>
          <a:pPr>
            <a:lnSpc>
              <a:spcPct val="100000"/>
            </a:lnSpc>
          </a:pPr>
          <a:r>
            <a:rPr lang="en-US"/>
            <a:t>C</a:t>
          </a:r>
          <a:r>
            <a:rPr lang="en-US" baseline="-25000"/>
            <a:t>t</a:t>
          </a:r>
          <a:r>
            <a:rPr lang="en-US"/>
            <a:t> value corresponding to the probability of detecting 95% of true positives (95% LoD). Specimens with C</a:t>
          </a:r>
          <a:r>
            <a:rPr lang="en-US" baseline="-25000"/>
            <a:t>t</a:t>
          </a:r>
          <a:r>
            <a:rPr lang="en-US"/>
            <a:t> &gt; LoD are assigned a decreasing probability of detection based on a probit regression curve (derived from empiric data)</a:t>
          </a:r>
        </a:p>
      </dgm:t>
    </dgm:pt>
    <dgm:pt modelId="{795F07E6-99B9-4B0B-AF59-8C9D1B95087D}" type="parTrans" cxnId="{043B18DB-55B0-4CB5-8ABF-C47DBFE57508}">
      <dgm:prSet/>
      <dgm:spPr/>
      <dgm:t>
        <a:bodyPr/>
        <a:lstStyle/>
        <a:p>
          <a:endParaRPr lang="en-US"/>
        </a:p>
      </dgm:t>
    </dgm:pt>
    <dgm:pt modelId="{C3A3D1C7-D54F-4A46-BE26-29DACB5F0AA3}" type="sibTrans" cxnId="{043B18DB-55B0-4CB5-8ABF-C47DBFE57508}">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4) </a:t>
          </a:r>
          <a:r>
            <a:rPr lang="en-US" b="1" dirty="0"/>
            <a:t>Pool size: </a:t>
          </a:r>
          <a:r>
            <a:rPr lang="en-US" dirty="0"/>
            <a:t>1-20</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5">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5">
        <dgm:presLayoutVars>
          <dgm:chMax val="0"/>
          <dgm:chPref val="0"/>
        </dgm:presLayoutVars>
      </dgm:prSet>
      <dgm:spPr/>
    </dgm:pt>
    <dgm:pt modelId="{5F691843-E2FD-42A9-8272-0A1BE0CCBD02}" type="pres">
      <dgm:prSet presAssocID="{E9EC843C-65E0-4969-80E8-53430BA8ED3F}" presName="desTx" presStyleLbl="revTx" presStyleIdx="2" presStyleCnt="5">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3" presStyleCnt="5">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4" presStyleCnt="5">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0E342F62-9956-4189-8380-DA95C13E7CD5}" type="presOf" srcId="{8FC58D2E-3C40-4449-9999-DB481B144C07}" destId="{5F691843-E2FD-42A9-8272-0A1BE0CCBD02}" srcOrd="0" destOrd="0" presId="urn:microsoft.com/office/officeart/2018/2/layout/IconVerticalSolidList"/>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043B18DB-55B0-4CB5-8ABF-C47DBFE57508}" srcId="{E9EC843C-65E0-4969-80E8-53430BA8ED3F}" destId="{8FC58D2E-3C40-4449-9999-DB481B144C07}" srcOrd="0" destOrd="0" parTransId="{795F07E6-99B9-4B0B-AF59-8C9D1B95087D}" sibTransId="{C3A3D1C7-D54F-4A46-BE26-29DACB5F0AA3}"/>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480E98D8-2327-4E15-A9C0-D21A0E717F9B}" type="presParOf" srcId="{22FED885-9451-4FE9-80E4-2EAD75DEB11C}" destId="{5F691843-E2FD-42A9-8272-0A1BE0CCBD02}" srcOrd="4"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B747B-0DED-DC45-B7AD-1704FA65054B}">
      <dsp:nvSpPr>
        <dsp:cNvPr id="0" name=""/>
        <dsp:cNvSpPr/>
      </dsp:nvSpPr>
      <dsp:spPr>
        <a:xfrm>
          <a:off x="0" y="3399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OBJECTIVE:</a:t>
          </a:r>
        </a:p>
      </dsp:txBody>
      <dsp:txXfrm>
        <a:off x="19419" y="53415"/>
        <a:ext cx="7690890" cy="358962"/>
      </dsp:txXfrm>
    </dsp:sp>
    <dsp:sp modelId="{281C1B8B-C9E6-3242-A964-9C03F204FAB8}">
      <dsp:nvSpPr>
        <dsp:cNvPr id="0" name=""/>
        <dsp:cNvSpPr/>
      </dsp:nvSpPr>
      <dsp:spPr>
        <a:xfrm>
          <a:off x="0" y="431796"/>
          <a:ext cx="7729728"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 empirically validated model to predict optimal pool size and associated expected PPA based on limit of detection, C</a:t>
          </a:r>
          <a:r>
            <a:rPr lang="en-US" sz="1300" kern="1200" baseline="-25000" dirty="0"/>
            <a:t>t</a:t>
          </a:r>
          <a:r>
            <a:rPr lang="en-US" sz="1300" kern="1200" dirty="0"/>
            <a:t> value distribution, and proportion of positive tests.</a:t>
          </a:r>
        </a:p>
      </dsp:txBody>
      <dsp:txXfrm>
        <a:off x="0" y="431796"/>
        <a:ext cx="7729728" cy="395887"/>
      </dsp:txXfrm>
    </dsp:sp>
    <dsp:sp modelId="{C76003C0-718D-0D4D-8FAD-154EEF9185A7}">
      <dsp:nvSpPr>
        <dsp:cNvPr id="0" name=""/>
        <dsp:cNvSpPr/>
      </dsp:nvSpPr>
      <dsp:spPr>
        <a:xfrm>
          <a:off x="0" y="827683"/>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LAB METHODS: </a:t>
          </a:r>
        </a:p>
      </dsp:txBody>
      <dsp:txXfrm>
        <a:off x="19419" y="847102"/>
        <a:ext cx="7690890" cy="358962"/>
      </dsp:txXfrm>
    </dsp:sp>
    <dsp:sp modelId="{E8440829-CBC5-F245-8D26-A2356CFFD3F4}">
      <dsp:nvSpPr>
        <dsp:cNvPr id="0" name=""/>
        <dsp:cNvSpPr/>
      </dsp:nvSpPr>
      <dsp:spPr>
        <a:xfrm>
          <a:off x="0" y="1225483"/>
          <a:ext cx="772972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Tested 1,648 prospectively-pooled specimens </a:t>
          </a:r>
        </a:p>
        <a:p>
          <a:pPr marL="114300" lvl="1" indent="-114300" algn="l" defTabSz="577850">
            <a:lnSpc>
              <a:spcPct val="90000"/>
            </a:lnSpc>
            <a:spcBef>
              <a:spcPct val="0"/>
            </a:spcBef>
            <a:spcAft>
              <a:spcPct val="20000"/>
            </a:spcAft>
            <a:buChar char="•"/>
          </a:pPr>
          <a:r>
            <a:rPr lang="en-US" sz="1300" kern="1200" dirty="0"/>
            <a:t>C</a:t>
          </a:r>
          <a:r>
            <a:rPr lang="en-US" sz="1300" kern="1200" baseline="-25000" dirty="0"/>
            <a:t>t</a:t>
          </a:r>
          <a:r>
            <a:rPr lang="en-US" sz="1300" kern="1200" dirty="0"/>
            <a:t> result between 40-45 = indeterminate result; &gt; 45 = negative</a:t>
          </a:r>
        </a:p>
      </dsp:txBody>
      <dsp:txXfrm>
        <a:off x="0" y="1225483"/>
        <a:ext cx="7729728" cy="431077"/>
      </dsp:txXfrm>
    </dsp:sp>
    <dsp:sp modelId="{108361F7-C5D4-AE48-8684-F512E1CB5F33}">
      <dsp:nvSpPr>
        <dsp:cNvPr id="0" name=""/>
        <dsp:cNvSpPr/>
      </dsp:nvSpPr>
      <dsp:spPr>
        <a:xfrm>
          <a:off x="0" y="1656561"/>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STATISTICAL METHODS: </a:t>
          </a:r>
        </a:p>
      </dsp:txBody>
      <dsp:txXfrm>
        <a:off x="19419" y="1675980"/>
        <a:ext cx="7690890" cy="358962"/>
      </dsp:txXfrm>
    </dsp:sp>
    <dsp:sp modelId="{EF41EB4E-73FB-0647-98FF-EBF6A040E5C1}">
      <dsp:nvSpPr>
        <dsp:cNvPr id="0" name=""/>
        <dsp:cNvSpPr/>
      </dsp:nvSpPr>
      <dsp:spPr>
        <a:xfrm>
          <a:off x="0" y="2054361"/>
          <a:ext cx="7729728"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Developed simulation model to estimate the effects of dilution on positive percent agreement (PPA) and efficiency of a two-stage pooled testing algorithm</a:t>
          </a:r>
        </a:p>
        <a:p>
          <a:pPr marL="114300" lvl="1" indent="-114300" algn="l" defTabSz="577850">
            <a:lnSpc>
              <a:spcPct val="90000"/>
            </a:lnSpc>
            <a:spcBef>
              <a:spcPct val="0"/>
            </a:spcBef>
            <a:spcAft>
              <a:spcPct val="20000"/>
            </a:spcAft>
            <a:buChar char="•"/>
          </a:pPr>
          <a:r>
            <a:rPr lang="en-US" sz="1300" kern="1200"/>
            <a:t>Validated model using the empiric lab data</a:t>
          </a:r>
        </a:p>
      </dsp:txBody>
      <dsp:txXfrm>
        <a:off x="0" y="2054361"/>
        <a:ext cx="7729728" cy="615825"/>
      </dsp:txXfrm>
    </dsp:sp>
    <dsp:sp modelId="{6260D00B-1ED6-8246-8ABE-6CAA811EC988}">
      <dsp:nvSpPr>
        <dsp:cNvPr id="0" name=""/>
        <dsp:cNvSpPr/>
      </dsp:nvSpPr>
      <dsp:spPr>
        <a:xfrm>
          <a:off x="0" y="267018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Assumed independence between samples in same pool </a:t>
          </a:r>
        </a:p>
      </dsp:txBody>
      <dsp:txXfrm>
        <a:off x="19419" y="2689605"/>
        <a:ext cx="7690890" cy="358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2800"/>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190" y="149471"/>
          <a:ext cx="358528" cy="3585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2909" y="2800"/>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Proportion of positive tests</a:t>
          </a:r>
          <a:r>
            <a:rPr lang="en-US" sz="1400" kern="1200" dirty="0"/>
            <a:t>: 0.1%, 1.0%, 3.0%, 5.0%, 10.0%, 15.0%</a:t>
          </a:r>
        </a:p>
      </dsp:txBody>
      <dsp:txXfrm>
        <a:off x="752909" y="2800"/>
        <a:ext cx="6976082" cy="651869"/>
      </dsp:txXfrm>
    </dsp:sp>
    <dsp:sp modelId="{2D5FD444-A6C7-4870-AA24-057CFB229381}">
      <dsp:nvSpPr>
        <dsp:cNvPr id="0" name=""/>
        <dsp:cNvSpPr/>
      </dsp:nvSpPr>
      <dsp:spPr>
        <a:xfrm>
          <a:off x="0" y="817638"/>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190" y="964308"/>
          <a:ext cx="358528" cy="358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2909" y="817638"/>
          <a:ext cx="3478377"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2)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2909" y="817638"/>
        <a:ext cx="3478377" cy="651869"/>
      </dsp:txXfrm>
    </dsp:sp>
    <dsp:sp modelId="{5F691843-E2FD-42A9-8272-0A1BE0CCBD02}">
      <dsp:nvSpPr>
        <dsp:cNvPr id="0" name=""/>
        <dsp:cNvSpPr/>
      </dsp:nvSpPr>
      <dsp:spPr>
        <a:xfrm>
          <a:off x="4231287" y="817638"/>
          <a:ext cx="3497704"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a:t>C</a:t>
          </a:r>
          <a:r>
            <a:rPr lang="en-US" sz="1100" kern="1200" baseline="-25000"/>
            <a:t>t</a:t>
          </a:r>
          <a:r>
            <a:rPr lang="en-US" sz="1100" kern="1200"/>
            <a:t> value corresponding to the probability of detecting 95% of true positives (95% LoD). Specimens with C</a:t>
          </a:r>
          <a:r>
            <a:rPr lang="en-US" sz="1100" kern="1200" baseline="-25000"/>
            <a:t>t</a:t>
          </a:r>
          <a:r>
            <a:rPr lang="en-US" sz="1100" kern="1200"/>
            <a:t> &gt; LoD are assigned a decreasing probability of detection based on a probit regression curve (derived from empiric data)</a:t>
          </a:r>
        </a:p>
      </dsp:txBody>
      <dsp:txXfrm>
        <a:off x="4231287" y="817638"/>
        <a:ext cx="3497704" cy="651869"/>
      </dsp:txXfrm>
    </dsp:sp>
    <dsp:sp modelId="{A15D69CC-4B0B-4466-B5CF-8190F8B83068}">
      <dsp:nvSpPr>
        <dsp:cNvPr id="0" name=""/>
        <dsp:cNvSpPr/>
      </dsp:nvSpPr>
      <dsp:spPr>
        <a:xfrm>
          <a:off x="0" y="1632475"/>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190" y="1779145"/>
          <a:ext cx="358528" cy="358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2909" y="1632475"/>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2909" y="1632475"/>
        <a:ext cx="6976082" cy="651869"/>
      </dsp:txXfrm>
    </dsp:sp>
    <dsp:sp modelId="{AF897C62-79A3-4594-9D8C-955CAAA34056}">
      <dsp:nvSpPr>
        <dsp:cNvPr id="0" name=""/>
        <dsp:cNvSpPr/>
      </dsp:nvSpPr>
      <dsp:spPr>
        <a:xfrm>
          <a:off x="0" y="2447312"/>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190" y="2593983"/>
          <a:ext cx="358528" cy="358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2909" y="2447312"/>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4) </a:t>
          </a:r>
          <a:r>
            <a:rPr lang="en-US" sz="1400" b="1" kern="1200" dirty="0"/>
            <a:t>Pool size: </a:t>
          </a:r>
          <a:r>
            <a:rPr lang="en-US" sz="1400" kern="1200" dirty="0"/>
            <a:t>1-20</a:t>
          </a:r>
        </a:p>
      </dsp:txBody>
      <dsp:txXfrm>
        <a:off x="752909" y="2447312"/>
        <a:ext cx="6976082" cy="6518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8A44-ECC0-214B-881B-604ABAD67195}"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91EE-241E-744B-9BE8-C0788DCF3837}" type="slidenum">
              <a:rPr lang="en-US" smtClean="0"/>
              <a:t>‹#›</a:t>
            </a:fld>
            <a:endParaRPr lang="en-US"/>
          </a:p>
        </p:txBody>
      </p:sp>
    </p:spTree>
    <p:extLst>
      <p:ext uri="{BB962C8B-B14F-4D97-AF65-F5344CB8AC3E}">
        <p14:creationId xmlns:p14="http://schemas.microsoft.com/office/powerpoint/2010/main" val="41005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a:t>
            </a:fld>
            <a:endParaRPr lang="en-US"/>
          </a:p>
        </p:txBody>
      </p:sp>
    </p:spTree>
    <p:extLst>
      <p:ext uri="{BB962C8B-B14F-4D97-AF65-F5344CB8AC3E}">
        <p14:creationId xmlns:p14="http://schemas.microsoft.com/office/powerpoint/2010/main" val="2724389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 with a prevalence of 1%, selecting a group size between 5 and 50 implies at least 58% fewer tests. With a high prevalence of 10%, a reduction in the number of tests of around 40% can still be achieved but the selected group size must be close to 3. When the prevalence is high and the group size is large, the number of tests required slightly exceeds the number required for individual testing</a:t>
            </a:r>
          </a:p>
          <a:p>
            <a:endParaRPr lang="en-US" dirty="0"/>
          </a:p>
          <a:p>
            <a:r>
              <a:rPr lang="en-US" dirty="0"/>
              <a:t>Context-sensitive: with a prevalence of 1%, selecting a group size between 5 and 50 implies at least 76% fewer tests. With a high prevalence of 10%, a reduction of around 65% is still achievable, though the selected group size must be close to 10 (data repository)</a:t>
            </a:r>
          </a:p>
          <a:p>
            <a:endParaRPr lang="en-US" dirty="0"/>
          </a:p>
          <a:p>
            <a:endParaRPr lang="en-US" dirty="0"/>
          </a:p>
          <a:p>
            <a:r>
              <a:rPr lang="en-US" dirty="0"/>
              <a:t>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11</a:t>
            </a:fld>
            <a:endParaRPr lang="en-US"/>
          </a:p>
        </p:txBody>
      </p:sp>
    </p:spTree>
    <p:extLst>
      <p:ext uri="{BB962C8B-B14F-4D97-AF65-F5344CB8AC3E}">
        <p14:creationId xmlns:p14="http://schemas.microsoft.com/office/powerpoint/2010/main" val="124953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relative cost =  the ratio of the expected number of tests required by the group testing method to the number of tests required by the individual testing</a:t>
            </a:r>
          </a:p>
          <a:p>
            <a:endParaRPr lang="en-US" dirty="0"/>
          </a:p>
          <a:p>
            <a:r>
              <a:rPr lang="en-US" dirty="0"/>
              <a:t>Article available pre-print, Nov 2020 https://</a:t>
            </a:r>
            <a:r>
              <a:rPr lang="en-US" dirty="0" err="1"/>
              <a:t>arxiv.org</a:t>
            </a:r>
            <a:r>
              <a:rPr lang="en-US" dirty="0"/>
              <a:t>/pdf/2011.09794.pdf</a:t>
            </a:r>
          </a:p>
        </p:txBody>
      </p:sp>
      <p:sp>
        <p:nvSpPr>
          <p:cNvPr id="4" name="Slide Number Placeholder 3"/>
          <p:cNvSpPr>
            <a:spLocks noGrp="1"/>
          </p:cNvSpPr>
          <p:nvPr>
            <p:ph type="sldNum" sz="quarter" idx="5"/>
          </p:nvPr>
        </p:nvSpPr>
        <p:spPr/>
        <p:txBody>
          <a:bodyPr/>
          <a:lstStyle/>
          <a:p>
            <a:fld id="{979C91EE-241E-744B-9BE8-C0788DCF3837}" type="slidenum">
              <a:rPr lang="en-US" smtClean="0"/>
              <a:t>12</a:t>
            </a:fld>
            <a:endParaRPr lang="en-US"/>
          </a:p>
        </p:txBody>
      </p:sp>
    </p:spTree>
    <p:extLst>
      <p:ext uri="{BB962C8B-B14F-4D97-AF65-F5344CB8AC3E}">
        <p14:creationId xmlns:p14="http://schemas.microsoft.com/office/powerpoint/2010/main" val="159026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pool with x people positive out of X total, this is the expected sensitivity (PPA).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of tests used: using three different NAATs for SARS-CoV-2: a laboratory-developed real-time reverse transcription PCR (</a:t>
            </a:r>
            <a:r>
              <a:rPr lang="en-US" dirty="0" err="1"/>
              <a:t>rRT</a:t>
            </a:r>
            <a:r>
              <a:rPr lang="en-US" dirty="0"/>
              <a:t>-PCR) assay targeting the </a:t>
            </a:r>
            <a:r>
              <a:rPr lang="en-US" i="1" dirty="0"/>
              <a:t>E</a:t>
            </a:r>
            <a:r>
              <a:rPr lang="en-US" dirty="0"/>
              <a:t> gene, and two commercially-available Panther System assays targeting ORF1ab</a:t>
            </a:r>
          </a:p>
          <a:p>
            <a:endParaRPr lang="en-US" dirty="0"/>
          </a:p>
          <a:p>
            <a:endParaRPr lang="en-US" dirty="0"/>
          </a:p>
          <a:p>
            <a:r>
              <a:rPr lang="en-US" dirty="0"/>
              <a:t>PPA: PPA is an agreement statistic for diagnostic tests. </a:t>
            </a:r>
            <a:r>
              <a:rPr lang="en-US" sz="1200" b="0" i="0" kern="1200" dirty="0">
                <a:solidFill>
                  <a:schemeClr val="tx1"/>
                </a:solidFill>
                <a:effectLst/>
                <a:latin typeface="+mn-lt"/>
                <a:ea typeface="+mn-ea"/>
                <a:cs typeface="+mn-cs"/>
              </a:rPr>
              <a:t>To calculate sensitivity, the true state of the subject, whether the subject does have the illness or condition, must be known.</a:t>
            </a:r>
          </a:p>
          <a:p>
            <a:r>
              <a:rPr lang="en-US" dirty="0"/>
              <a:t>https://</a:t>
            </a:r>
            <a:r>
              <a:rPr lang="en-US" dirty="0" err="1"/>
              <a:t>analyse-it.com</a:t>
            </a:r>
            <a:r>
              <a:rPr lang="en-US" dirty="0"/>
              <a:t>/blog/2020/4/diagnostic-accuracy-sensitivity-specificity-versus-agreement-ppa-npa-statistics</a:t>
            </a:r>
          </a:p>
        </p:txBody>
      </p:sp>
      <p:sp>
        <p:nvSpPr>
          <p:cNvPr id="4" name="Slide Number Placeholder 3"/>
          <p:cNvSpPr>
            <a:spLocks noGrp="1"/>
          </p:cNvSpPr>
          <p:nvPr>
            <p:ph type="sldNum" sz="quarter" idx="5"/>
          </p:nvPr>
        </p:nvSpPr>
        <p:spPr/>
        <p:txBody>
          <a:bodyPr/>
          <a:lstStyle/>
          <a:p>
            <a:fld id="{979C91EE-241E-744B-9BE8-C0788DCF3837}" type="slidenum">
              <a:rPr lang="en-US" smtClean="0"/>
              <a:t>14</a:t>
            </a:fld>
            <a:endParaRPr lang="en-US"/>
          </a:p>
        </p:txBody>
      </p:sp>
    </p:spTree>
    <p:extLst>
      <p:ext uri="{BB962C8B-B14F-4D97-AF65-F5344CB8AC3E}">
        <p14:creationId xmlns:p14="http://schemas.microsoft.com/office/powerpoint/2010/main" val="2179361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fitting distribution selected based on the Bayesian information criterion and Kolmogorov-Smirnov statistic (0.0436). </a:t>
            </a:r>
          </a:p>
        </p:txBody>
      </p:sp>
      <p:sp>
        <p:nvSpPr>
          <p:cNvPr id="4" name="Slide Number Placeholder 3"/>
          <p:cNvSpPr>
            <a:spLocks noGrp="1"/>
          </p:cNvSpPr>
          <p:nvPr>
            <p:ph type="sldNum" sz="quarter" idx="5"/>
          </p:nvPr>
        </p:nvSpPr>
        <p:spPr/>
        <p:txBody>
          <a:bodyPr/>
          <a:lstStyle/>
          <a:p>
            <a:fld id="{979C91EE-241E-744B-9BE8-C0788DCF3837}" type="slidenum">
              <a:rPr lang="en-US" smtClean="0"/>
              <a:t>15</a:t>
            </a:fld>
            <a:endParaRPr lang="en-US"/>
          </a:p>
        </p:txBody>
      </p:sp>
    </p:spTree>
    <p:extLst>
      <p:ext uri="{BB962C8B-B14F-4D97-AF65-F5344CB8AC3E}">
        <p14:creationId xmlns:p14="http://schemas.microsoft.com/office/powerpoint/2010/main" val="771269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16</a:t>
            </a:fld>
            <a:endParaRPr lang="en-US"/>
          </a:p>
        </p:txBody>
      </p:sp>
    </p:spTree>
    <p:extLst>
      <p:ext uri="{BB962C8B-B14F-4D97-AF65-F5344CB8AC3E}">
        <p14:creationId xmlns:p14="http://schemas.microsoft.com/office/powerpoint/2010/main" val="3930969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19</a:t>
            </a:fld>
            <a:endParaRPr lang="en-US"/>
          </a:p>
        </p:txBody>
      </p:sp>
    </p:spTree>
    <p:extLst>
      <p:ext uri="{BB962C8B-B14F-4D97-AF65-F5344CB8AC3E}">
        <p14:creationId xmlns:p14="http://schemas.microsoft.com/office/powerpoint/2010/main" val="360649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20</a:t>
            </a:fld>
            <a:endParaRPr lang="en-US"/>
          </a:p>
        </p:txBody>
      </p:sp>
    </p:spTree>
    <p:extLst>
      <p:ext uri="{BB962C8B-B14F-4D97-AF65-F5344CB8AC3E}">
        <p14:creationId xmlns:p14="http://schemas.microsoft.com/office/powerpoint/2010/main" val="2314979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a:t>
            </a:r>
            <a:r>
              <a:rPr lang="en-US" sz="1200" dirty="0" err="1"/>
              <a:t>LoD</a:t>
            </a:r>
            <a:r>
              <a:rPr lang="en-US" sz="1200" dirty="0"/>
              <a:t>) = constant at </a:t>
            </a:r>
            <a:r>
              <a:rPr lang="en-US" sz="1200" dirty="0" err="1"/>
              <a:t>experimentall</a:t>
            </a:r>
            <a:r>
              <a:rPr lang="en-US" sz="1200" dirty="0"/>
              <a:t>-derived value of 35)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 A</a:t>
            </a:r>
          </a:p>
          <a:p>
            <a:r>
              <a:rPr lang="en-US" sz="1200" kern="1200" dirty="0">
                <a:solidFill>
                  <a:schemeClr val="tx1"/>
                </a:solidFill>
                <a:effectLst/>
                <a:latin typeface="+mn-lt"/>
                <a:ea typeface="+mn-ea"/>
                <a:cs typeface="+mn-cs"/>
              </a:rPr>
              <a:t>COMPARING ACROSS PANELS (increasing proportion of samples with Ct values &gt; 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Increasing Ct means LESS viral load in a sample, so we expect that increasing Ct will make a test less sensitive (able to detect positive cases)</a:t>
            </a:r>
          </a:p>
          <a:p>
            <a:r>
              <a:rPr lang="en-US" sz="1200" kern="1200" dirty="0">
                <a:solidFill>
                  <a:schemeClr val="tx1"/>
                </a:solidFill>
                <a:effectLst/>
                <a:latin typeface="+mn-lt"/>
                <a:ea typeface="+mn-ea"/>
                <a:cs typeface="+mn-cs"/>
              </a:rPr>
              <a:t>UNCORRELATED DATA (dashed line): Increasing proportion of tested population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value  &gt;95%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-&gt; PPA decreases</a:t>
            </a:r>
          </a:p>
          <a:p>
            <a:r>
              <a:rPr lang="en-US" dirty="0"/>
              <a:t>CORRELATED DATA (solid line): </a:t>
            </a:r>
            <a:r>
              <a:rPr lang="en-US" sz="1200" kern="1200" dirty="0">
                <a:solidFill>
                  <a:schemeClr val="tx1"/>
                </a:solidFill>
                <a:effectLst/>
                <a:latin typeface="+mn-lt"/>
                <a:ea typeface="+mn-ea"/>
                <a:cs typeface="+mn-cs"/>
              </a:rPr>
              <a:t>Increasing proportion of tested population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value  &gt;95%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-&gt; PPA decreases</a:t>
            </a:r>
          </a:p>
          <a:p>
            <a:r>
              <a:rPr lang="en-US" sz="1200" kern="1200" dirty="0">
                <a:solidFill>
                  <a:schemeClr val="tx1"/>
                </a:solidFill>
                <a:effectLst/>
                <a:latin typeface="+mn-lt"/>
                <a:ea typeface="+mn-ea"/>
                <a:cs typeface="+mn-cs"/>
              </a:rPr>
              <a:t>Comparing uncorrelated and correlated: don’t have a consistent trend??</a:t>
            </a:r>
            <a:endParaRPr lang="en-US" dirty="0"/>
          </a:p>
          <a:p>
            <a:endParaRPr lang="en-US" dirty="0"/>
          </a:p>
          <a:p>
            <a:r>
              <a:rPr lang="en-US" dirty="0"/>
              <a:t>COMPARING line color (WITHIN A GIVEN PANEL) </a:t>
            </a:r>
          </a:p>
          <a:p>
            <a:r>
              <a:rPr lang="en-US" dirty="0"/>
              <a:t>At a given sensitivity and proportion of samples with Ct&gt;</a:t>
            </a:r>
            <a:r>
              <a:rPr lang="en-US" dirty="0" err="1"/>
              <a:t>LoD</a:t>
            </a:r>
            <a:r>
              <a:rPr lang="en-US" dirty="0"/>
              <a:t>, greater proportion of tests positive increases PPA</a:t>
            </a:r>
          </a:p>
          <a:p>
            <a:endParaRPr lang="en-US" dirty="0"/>
          </a:p>
          <a:p>
            <a:r>
              <a:rPr lang="en-US" dirty="0"/>
              <a:t>Effect of pool size: </a:t>
            </a:r>
            <a:r>
              <a:rPr lang="en-US" sz="1200" kern="1200" dirty="0">
                <a:solidFill>
                  <a:schemeClr val="tx1"/>
                </a:solidFill>
                <a:effectLst/>
                <a:latin typeface="+mn-lt"/>
                <a:ea typeface="+mn-ea"/>
                <a:cs typeface="+mn-cs"/>
              </a:rPr>
              <a:t>As prevalence increases, PPA can counterintuitively increase with larger pool sizes as there is a greater likelihood of having more than one positive sample in a given pool, which would be expected to increase PPA. At &gt;5% test positivity, expected PPA starts to increase at larger pool sizes as there is a greater likelihood of two positive samples being in the same pool. The baseline PPA (pool size of one) reflects the likelihood of obtaining the same individual result with repeat (non-pooled) testing</a:t>
            </a:r>
            <a:r>
              <a:rPr lang="en-US" dirty="0">
                <a:effectLst/>
              </a:rPr>
              <a:t> </a:t>
            </a: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21</a:t>
            </a:fld>
            <a:endParaRPr lang="en-US"/>
          </a:p>
        </p:txBody>
      </p:sp>
    </p:spTree>
    <p:extLst>
      <p:ext uri="{BB962C8B-B14F-4D97-AF65-F5344CB8AC3E}">
        <p14:creationId xmlns:p14="http://schemas.microsoft.com/office/powerpoint/2010/main" val="3070357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 constant)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Expected tests per sample using a 2-stage pooled testing design (if a group tests positive, every individual is re-tested)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Lower number of average tests per sample corresponds to higher testing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Average expected tests per sample is almost entirely determined by pool size and prevalence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Efficiency increases with decreasing proportion of tests 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Efficiency slightly increases with increasing samples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above the </a:t>
            </a:r>
            <a:r>
              <a:rPr lang="en-US" sz="1200" kern="1200" dirty="0" err="1">
                <a:solidFill>
                  <a:schemeClr val="tx1"/>
                </a:solidFill>
                <a:effectLst/>
                <a:latin typeface="+mn-lt"/>
                <a:ea typeface="+mn-ea"/>
                <a:cs typeface="+mn-cs"/>
              </a:rPr>
              <a:t>LoD</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22</a:t>
            </a:fld>
            <a:endParaRPr lang="en-US"/>
          </a:p>
        </p:txBody>
      </p:sp>
    </p:spTree>
    <p:extLst>
      <p:ext uri="{BB962C8B-B14F-4D97-AF65-F5344CB8AC3E}">
        <p14:creationId xmlns:p14="http://schemas.microsoft.com/office/powerpoint/2010/main" val="3357749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Vary proportion of population w/ Ct &gt; </a:t>
            </a:r>
            <a:r>
              <a:rPr lang="en-US" sz="1200" dirty="0" err="1"/>
              <a:t>LoD</a:t>
            </a:r>
            <a:r>
              <a:rPr lang="en-US" sz="1200" dirty="0"/>
              <a:t>, proportion of tests positive, and pool size</a:t>
            </a:r>
          </a:p>
          <a:p>
            <a:r>
              <a:rPr lang="en-US" sz="1200" dirty="0"/>
              <a:t>(assay analytic sensitivity = constant)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Expected tests per sample using a 2-stage pooled testing design (if a group tests positive, every individual is re-tested)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Lower number of average tests per sample corresponds to higher testing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Average expected tests per sample is almost entirely determined by pool size and prevalence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Efficiency increases with decreasing proportion of tests 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Efficiency slightly increases with increasing samples with C</a:t>
            </a:r>
            <a:r>
              <a:rPr lang="en-US" sz="1200" kern="1200" baseline="-250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above the </a:t>
            </a:r>
            <a:r>
              <a:rPr lang="en-US" sz="1200" kern="1200" dirty="0" err="1">
                <a:solidFill>
                  <a:schemeClr val="tx1"/>
                </a:solidFill>
                <a:effectLst/>
                <a:latin typeface="+mn-lt"/>
                <a:ea typeface="+mn-ea"/>
                <a:cs typeface="+mn-cs"/>
              </a:rPr>
              <a:t>LoD</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correlation structure means that if first person sampled is above </a:t>
            </a:r>
            <a:r>
              <a:rPr lang="en-US" dirty="0" err="1"/>
              <a:t>LoD</a:t>
            </a:r>
            <a:r>
              <a:rPr lang="en-US" dirty="0"/>
              <a:t>, then next person sampled is very likely to be above </a:t>
            </a:r>
            <a:r>
              <a:rPr lang="en-US" dirty="0" err="1"/>
              <a:t>LoD</a:t>
            </a:r>
            <a:r>
              <a:rPr lang="en-US" dirty="0"/>
              <a:t> - bad samples very bad (whereas with independence, it is random whether next person is above / below </a:t>
            </a:r>
            <a:r>
              <a:rPr lang="en-US" dirty="0" err="1"/>
              <a:t>LoD</a:t>
            </a:r>
            <a:r>
              <a:rPr lang="en-US" dirty="0"/>
              <a:t>)</a:t>
            </a:r>
          </a:p>
        </p:txBody>
      </p:sp>
      <p:sp>
        <p:nvSpPr>
          <p:cNvPr id="4" name="Slide Number Placeholder 3"/>
          <p:cNvSpPr>
            <a:spLocks noGrp="1"/>
          </p:cNvSpPr>
          <p:nvPr>
            <p:ph type="sldNum" sz="quarter" idx="5"/>
          </p:nvPr>
        </p:nvSpPr>
        <p:spPr/>
        <p:txBody>
          <a:bodyPr/>
          <a:lstStyle/>
          <a:p>
            <a:fld id="{979C91EE-241E-744B-9BE8-C0788DCF3837}" type="slidenum">
              <a:rPr lang="en-US" smtClean="0"/>
              <a:t>23</a:t>
            </a:fld>
            <a:endParaRPr lang="en-US"/>
          </a:p>
        </p:txBody>
      </p:sp>
    </p:spTree>
    <p:extLst>
      <p:ext uri="{BB962C8B-B14F-4D97-AF65-F5344CB8AC3E}">
        <p14:creationId xmlns:p14="http://schemas.microsoft.com/office/powerpoint/2010/main" val="312101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www.covidexitstrategy.org</a:t>
            </a:r>
            <a:r>
              <a:rPr lang="en-US" dirty="0"/>
              <a:t>/</a:t>
            </a:r>
          </a:p>
        </p:txBody>
      </p:sp>
      <p:sp>
        <p:nvSpPr>
          <p:cNvPr id="4" name="Slide Number Placeholder 3"/>
          <p:cNvSpPr>
            <a:spLocks noGrp="1"/>
          </p:cNvSpPr>
          <p:nvPr>
            <p:ph type="sldNum" sz="quarter" idx="5"/>
          </p:nvPr>
        </p:nvSpPr>
        <p:spPr/>
        <p:txBody>
          <a:bodyPr/>
          <a:lstStyle/>
          <a:p>
            <a:fld id="{979C91EE-241E-744B-9BE8-C0788DCF3837}" type="slidenum">
              <a:rPr lang="en-US" smtClean="0"/>
              <a:t>3</a:t>
            </a:fld>
            <a:endParaRPr lang="en-US"/>
          </a:p>
        </p:txBody>
      </p:sp>
    </p:spTree>
    <p:extLst>
      <p:ext uri="{BB962C8B-B14F-4D97-AF65-F5344CB8AC3E}">
        <p14:creationId xmlns:p14="http://schemas.microsoft.com/office/powerpoint/2010/main" val="2532890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24</a:t>
            </a:fld>
            <a:endParaRPr lang="en-US"/>
          </a:p>
        </p:txBody>
      </p:sp>
    </p:spTree>
    <p:extLst>
      <p:ext uri="{BB962C8B-B14F-4D97-AF65-F5344CB8AC3E}">
        <p14:creationId xmlns:p14="http://schemas.microsoft.com/office/powerpoint/2010/main" val="1737306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2 </m:t>
                        </m:r>
                      </m:sup>
                    </m:sSup>
                  </m:oMath>
                </a14:m>
                <a:r>
                  <a:rPr lang="en-US" dirty="0"/>
                  <a:t>uniformly distributed values from .1 to 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 to symmetric matrix: Sigma = 0.5 * (Sigma + t(Sigma))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probability that no one is infected</a:t>
                </a: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latin typeface="Cambria Math" panose="02040503050406030204" pitchFamily="18" charset="0"/>
                  </a:rPr>
                  <a:t>𝑁^(2 )</a:t>
                </a:r>
                <a:r>
                  <a:rPr lang="en-US" dirty="0"/>
                  <a:t>uniformly distributed values from .1 to 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 to symmetric matrix: Sigma = 0.5 * (Sigma + t(Sigma))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probability that no one is infected</a:t>
                </a:r>
              </a:p>
            </p:txBody>
          </p:sp>
        </mc:Fallback>
      </mc:AlternateContent>
      <p:sp>
        <p:nvSpPr>
          <p:cNvPr id="4" name="Slide Number Placeholder 3"/>
          <p:cNvSpPr>
            <a:spLocks noGrp="1"/>
          </p:cNvSpPr>
          <p:nvPr>
            <p:ph type="sldNum" sz="quarter" idx="5"/>
          </p:nvPr>
        </p:nvSpPr>
        <p:spPr/>
        <p:txBody>
          <a:bodyPr/>
          <a:lstStyle/>
          <a:p>
            <a:fld id="{979C91EE-241E-744B-9BE8-C0788DCF3837}" type="slidenum">
              <a:rPr lang="en-US" smtClean="0"/>
              <a:t>25</a:t>
            </a:fld>
            <a:endParaRPr lang="en-US"/>
          </a:p>
        </p:txBody>
      </p:sp>
    </p:spTree>
    <p:extLst>
      <p:ext uri="{BB962C8B-B14F-4D97-AF65-F5344CB8AC3E}">
        <p14:creationId xmlns:p14="http://schemas.microsoft.com/office/powerpoint/2010/main" val="868706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26</a:t>
            </a:fld>
            <a:endParaRPr lang="en-US"/>
          </a:p>
        </p:txBody>
      </p:sp>
    </p:spTree>
    <p:extLst>
      <p:ext uri="{BB962C8B-B14F-4D97-AF65-F5344CB8AC3E}">
        <p14:creationId xmlns:p14="http://schemas.microsoft.com/office/powerpoint/2010/main" val="2821846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28</a:t>
            </a:fld>
            <a:endParaRPr lang="en-US"/>
          </a:p>
        </p:txBody>
      </p:sp>
    </p:spTree>
    <p:extLst>
      <p:ext uri="{BB962C8B-B14F-4D97-AF65-F5344CB8AC3E}">
        <p14:creationId xmlns:p14="http://schemas.microsoft.com/office/powerpoint/2010/main" val="154496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29</a:t>
            </a:fld>
            <a:endParaRPr lang="en-US"/>
          </a:p>
        </p:txBody>
      </p:sp>
    </p:spTree>
    <p:extLst>
      <p:ext uri="{BB962C8B-B14F-4D97-AF65-F5344CB8AC3E}">
        <p14:creationId xmlns:p14="http://schemas.microsoft.com/office/powerpoint/2010/main" val="77994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www.cnn.com</a:t>
            </a:r>
            <a:r>
              <a:rPr lang="en-US" dirty="0"/>
              <a:t>/2020/07/18/health/pool-testing-</a:t>
            </a:r>
            <a:r>
              <a:rPr lang="en-US" dirty="0" err="1"/>
              <a:t>fda</a:t>
            </a:r>
            <a:r>
              <a:rPr lang="en-US" dirty="0"/>
              <a:t>-authorization/</a:t>
            </a:r>
            <a:r>
              <a:rPr lang="en-US" dirty="0" err="1"/>
              <a:t>index.html</a:t>
            </a:r>
            <a:endParaRPr lang="en-US" dirty="0"/>
          </a:p>
          <a:p>
            <a:r>
              <a:rPr lang="en-US" dirty="0"/>
              <a:t>https://</a:t>
            </a:r>
            <a:r>
              <a:rPr lang="en-US" dirty="0" err="1"/>
              <a:t>www.bostonglobe.com</a:t>
            </a:r>
            <a:r>
              <a:rPr lang="en-US" dirty="0"/>
              <a:t>/2020/11/17/opinion/pooled-covid-19-testing-can-help-keep-kids-school/</a:t>
            </a:r>
          </a:p>
          <a:p>
            <a:r>
              <a:rPr lang="en-US" dirty="0"/>
              <a:t>https://</a:t>
            </a:r>
            <a:r>
              <a:rPr lang="en-US" dirty="0" err="1"/>
              <a:t>www.nature.com</a:t>
            </a:r>
            <a:r>
              <a:rPr lang="en-US" dirty="0"/>
              <a:t>/articles/d41586-020-02053-6</a:t>
            </a:r>
          </a:p>
          <a:p>
            <a:r>
              <a:rPr lang="en-US" dirty="0"/>
              <a:t>https://</a:t>
            </a:r>
            <a:r>
              <a:rPr lang="en-US" dirty="0" err="1"/>
              <a:t>med.stanford.edu</a:t>
            </a:r>
            <a:r>
              <a:rPr lang="en-US" dirty="0"/>
              <a:t>/news/all-news/2020/07/stanford-health-care-can-begin-pooled-testing-for-covid-19.html</a:t>
            </a:r>
          </a:p>
        </p:txBody>
      </p:sp>
      <p:sp>
        <p:nvSpPr>
          <p:cNvPr id="4" name="Slide Number Placeholder 3"/>
          <p:cNvSpPr>
            <a:spLocks noGrp="1"/>
          </p:cNvSpPr>
          <p:nvPr>
            <p:ph type="sldNum" sz="quarter" idx="5"/>
          </p:nvPr>
        </p:nvSpPr>
        <p:spPr/>
        <p:txBody>
          <a:bodyPr/>
          <a:lstStyle/>
          <a:p>
            <a:fld id="{979C91EE-241E-744B-9BE8-C0788DCF3837}" type="slidenum">
              <a:rPr lang="en-US" smtClean="0"/>
              <a:t>4</a:t>
            </a:fld>
            <a:endParaRPr lang="en-US"/>
          </a:p>
        </p:txBody>
      </p:sp>
    </p:spTree>
    <p:extLst>
      <p:ext uri="{BB962C8B-B14F-4D97-AF65-F5344CB8AC3E}">
        <p14:creationId xmlns:p14="http://schemas.microsoft.com/office/powerpoint/2010/main" val="1249244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pooled sample is negative, all individuals in the pooled sample are deemed negative. If the pooled sample is positive, the individual samples from the pool are then tested. </a:t>
            </a:r>
          </a:p>
          <a:p>
            <a:endParaRPr lang="en-US" dirty="0"/>
          </a:p>
          <a:p>
            <a:r>
              <a:rPr lang="en-US" dirty="0"/>
              <a:t>https://</a:t>
            </a:r>
            <a:r>
              <a:rPr lang="en-US" dirty="0" err="1"/>
              <a:t>www.cdc.gov</a:t>
            </a:r>
            <a:r>
              <a:rPr lang="en-US" dirty="0"/>
              <a:t>/coronavirus/2019-ncov/lab/pooling-</a:t>
            </a:r>
            <a:r>
              <a:rPr lang="en-US" dirty="0" err="1"/>
              <a:t>procedures.html</a:t>
            </a:r>
            <a:endParaRPr lang="en-US" dirty="0"/>
          </a:p>
          <a:p>
            <a:r>
              <a:rPr lang="en-US" dirty="0"/>
              <a:t>https://</a:t>
            </a:r>
            <a:r>
              <a:rPr lang="en-US" dirty="0" err="1"/>
              <a:t>idss.mit.edu</a:t>
            </a:r>
            <a:r>
              <a:rPr lang="en-US" dirty="0"/>
              <a:t>/wp-content/uploads/2020/04/04.28.2020pooled_testing.pdf</a:t>
            </a:r>
          </a:p>
          <a:p>
            <a:r>
              <a:rPr lang="en-US" dirty="0"/>
              <a:t>https://</a:t>
            </a:r>
            <a:r>
              <a:rPr lang="en-US" dirty="0" err="1"/>
              <a:t>www.nature.com</a:t>
            </a:r>
            <a:r>
              <a:rPr lang="en-US" dirty="0"/>
              <a:t>/articles/d41586-020-02053-6</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5</a:t>
            </a:fld>
            <a:endParaRPr lang="en-US"/>
          </a:p>
        </p:txBody>
      </p:sp>
    </p:spTree>
    <p:extLst>
      <p:ext uri="{BB962C8B-B14F-4D97-AF65-F5344CB8AC3E}">
        <p14:creationId xmlns:p14="http://schemas.microsoft.com/office/powerpoint/2010/main" val="411311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a:p>
            <a:endParaRPr lang="en-US" dirty="0"/>
          </a:p>
          <a:p>
            <a:r>
              <a:rPr lang="en-US" dirty="0"/>
              <a:t>TRADEOFF: larger pools save more resources, but they also dilute samples more and make it harder to detect presence of virus</a:t>
            </a:r>
          </a:p>
          <a:p>
            <a:endParaRPr lang="en-US" dirty="0"/>
          </a:p>
          <a:p>
            <a:r>
              <a:rPr lang="en-US" dirty="0"/>
              <a:t>Nebraska public health study: 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6</a:t>
            </a:fld>
            <a:endParaRPr lang="en-US"/>
          </a:p>
        </p:txBody>
      </p:sp>
    </p:spTree>
    <p:extLst>
      <p:ext uri="{BB962C8B-B14F-4D97-AF65-F5344CB8AC3E}">
        <p14:creationId xmlns:p14="http://schemas.microsoft.com/office/powerpoint/2010/main" val="213420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the samples mixed in a group are assumed to be independent and identically distributed Bernoulli random variables.</a:t>
            </a:r>
          </a:p>
          <a:p>
            <a:endParaRPr lang="en-US" dirty="0"/>
          </a:p>
          <a:p>
            <a:r>
              <a:rPr lang="en-US" dirty="0"/>
              <a:t>Decomposing this expectation, we have N/n pools to test in the first round and then n times the number of positive pools to test in the second round. The number of positive pools from the first round is a random variable and is distributed Binomial(N/n, q) with expectation q(N/n)</a:t>
            </a:r>
          </a:p>
          <a:p>
            <a:endParaRPr lang="en-US" dirty="0"/>
          </a:p>
          <a:p>
            <a:r>
              <a:rPr lang="en-US" dirty="0"/>
              <a:t>https://</a:t>
            </a:r>
            <a:r>
              <a:rPr lang="en-US" dirty="0" err="1"/>
              <a:t>idss.mit.edu</a:t>
            </a:r>
            <a:r>
              <a:rPr lang="en-US" dirty="0"/>
              <a:t>/wp-content/uploads/2020/04/04.28.2020pooled_testing.pdf</a:t>
            </a:r>
          </a:p>
          <a:p>
            <a:endParaRPr lang="en-US" dirty="0"/>
          </a:p>
          <a:p>
            <a:r>
              <a:rPr lang="en-US" dirty="0"/>
              <a:t>** assuming perfect </a:t>
            </a:r>
            <a:r>
              <a:rPr lang="en-US" dirty="0" err="1"/>
              <a:t>sensitivty</a:t>
            </a:r>
            <a:r>
              <a:rPr lang="en-US" dirty="0"/>
              <a:t> </a:t>
            </a:r>
          </a:p>
        </p:txBody>
      </p:sp>
      <p:sp>
        <p:nvSpPr>
          <p:cNvPr id="4" name="Slide Number Placeholder 3"/>
          <p:cNvSpPr>
            <a:spLocks noGrp="1"/>
          </p:cNvSpPr>
          <p:nvPr>
            <p:ph type="sldNum" sz="quarter" idx="5"/>
          </p:nvPr>
        </p:nvSpPr>
        <p:spPr/>
        <p:txBody>
          <a:bodyPr/>
          <a:lstStyle/>
          <a:p>
            <a:fld id="{979C91EE-241E-744B-9BE8-C0788DCF3837}" type="slidenum">
              <a:rPr lang="en-US" smtClean="0"/>
              <a:t>7</a:t>
            </a:fld>
            <a:endParaRPr lang="en-US"/>
          </a:p>
        </p:txBody>
      </p:sp>
    </p:spTree>
    <p:extLst>
      <p:ext uri="{BB962C8B-B14F-4D97-AF65-F5344CB8AC3E}">
        <p14:creationId xmlns:p14="http://schemas.microsoft.com/office/powerpoint/2010/main" val="3558176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Nebraska public health study: https://</a:t>
            </a:r>
            <a:r>
              <a:rPr lang="en-US" dirty="0" err="1"/>
              <a:t>academic.oup.com</a:t>
            </a:r>
            <a:r>
              <a:rPr lang="en-US" dirty="0"/>
              <a:t>/</a:t>
            </a:r>
            <a:r>
              <a:rPr lang="en-US" dirty="0" err="1"/>
              <a:t>ajcp</a:t>
            </a:r>
            <a:r>
              <a:rPr lang="en-US" dirty="0"/>
              <a:t>/article/153/6/715/5822023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NYTimes: https://</a:t>
            </a:r>
            <a:r>
              <a:rPr lang="en-US" dirty="0" err="1"/>
              <a:t>www.nytimes.com</a:t>
            </a:r>
            <a:r>
              <a:rPr lang="en-US" dirty="0"/>
              <a:t>/2020/08/18/health/coronavirus-pool-</a:t>
            </a:r>
            <a:r>
              <a:rPr lang="en-US" dirty="0" err="1"/>
              <a:t>testing.html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/interactive/2020/07/27/upshot/</a:t>
            </a:r>
            <a:r>
              <a:rPr lang="en-US" dirty="0" err="1"/>
              <a:t>coronavirus-pooled-testing.html?action</a:t>
            </a:r>
            <a:r>
              <a:rPr lang="en-US" dirty="0"/>
              <a:t>=</a:t>
            </a:r>
            <a:r>
              <a:rPr lang="en-US" dirty="0" err="1"/>
              <a:t>click&amp;module</a:t>
            </a:r>
            <a:r>
              <a:rPr lang="en-US" dirty="0"/>
              <a:t>=</a:t>
            </a:r>
            <a:r>
              <a:rPr lang="en-US" dirty="0" err="1"/>
              <a:t>RelatedLinks&amp;pgtype</a:t>
            </a:r>
            <a:r>
              <a:rPr lang="en-US" dirty="0"/>
              <a:t>=Article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8</a:t>
            </a:fld>
            <a:endParaRPr lang="en-US"/>
          </a:p>
        </p:txBody>
      </p:sp>
    </p:spTree>
    <p:extLst>
      <p:ext uri="{BB962C8B-B14F-4D97-AF65-F5344CB8AC3E}">
        <p14:creationId xmlns:p14="http://schemas.microsoft.com/office/powerpoint/2010/main" val="369294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test that registers a positive result after 12 rounds, for a CT value of 12, starts out with more than 10 million times as much viral genetic material as a sample with a CT value of 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low Ct values indicated the presence of higher amounts of viral RNA and high Ct values indicated lower amounts.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Pooling samples INCREASES the Ct</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9</a:t>
            </a:fld>
            <a:endParaRPr lang="en-US"/>
          </a:p>
        </p:txBody>
      </p:sp>
    </p:spTree>
    <p:extLst>
      <p:ext uri="{BB962C8B-B14F-4D97-AF65-F5344CB8AC3E}">
        <p14:creationId xmlns:p14="http://schemas.microsoft.com/office/powerpoint/2010/main" val="348487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https://</a:t>
            </a:r>
            <a:r>
              <a:rPr lang="en-US" dirty="0" err="1"/>
              <a:t>www.cambridge.org</a:t>
            </a:r>
            <a:r>
              <a:rPr lang="en-US" dirty="0"/>
              <a:t>/core/journals/epidemiology-and-infection/article/social-network-analysis-of-covid19-transmission-in-karnataka-india/EDFB0A9733D163B3ED7D4271B3C50C13</a:t>
            </a:r>
          </a:p>
          <a:p>
            <a:endParaRPr lang="en-US" dirty="0"/>
          </a:p>
          <a:p>
            <a:r>
              <a:rPr lang="en-US" dirty="0" err="1"/>
              <a:t>Decekert</a:t>
            </a:r>
            <a:r>
              <a:rPr lang="en-US" dirty="0"/>
              <a:t> et al. 2020- Comparing routine to context-sensitive pooling approaches: https://</a:t>
            </a:r>
            <a:r>
              <a:rPr lang="en-US" dirty="0" err="1"/>
              <a:t>www.ncbi.nlm.nih.gov</a:t>
            </a:r>
            <a:r>
              <a:rPr lang="en-US" dirty="0"/>
              <a:t>/</a:t>
            </a:r>
            <a:r>
              <a:rPr lang="en-US" dirty="0" err="1"/>
              <a:t>pmc</a:t>
            </a:r>
            <a:r>
              <a:rPr lang="en-US" dirty="0"/>
              <a:t>/articles/PMC7463190/pdf/BLT.20.257188.pdf</a:t>
            </a:r>
          </a:p>
          <a:p>
            <a:endParaRPr lang="en-US" dirty="0"/>
          </a:p>
          <a:p>
            <a:r>
              <a:rPr lang="en-US" dirty="0"/>
              <a:t>Simple Dorfman procedure assumes samples are IID - but in reality they are not identically distributed (risk factors) and not independent (correlated)</a:t>
            </a:r>
          </a:p>
          <a:p>
            <a:r>
              <a:rPr lang="en-US" dirty="0"/>
              <a:t>these considerations are somewhat novel to coronavirus, because group testing not previously used on such a wide scale </a:t>
            </a:r>
          </a:p>
        </p:txBody>
      </p:sp>
      <p:sp>
        <p:nvSpPr>
          <p:cNvPr id="4" name="Slide Number Placeholder 3"/>
          <p:cNvSpPr>
            <a:spLocks noGrp="1"/>
          </p:cNvSpPr>
          <p:nvPr>
            <p:ph type="sldNum" sz="quarter" idx="5"/>
          </p:nvPr>
        </p:nvSpPr>
        <p:spPr/>
        <p:txBody>
          <a:bodyPr/>
          <a:lstStyle/>
          <a:p>
            <a:fld id="{979C91EE-241E-744B-9BE8-C0788DCF3837}" type="slidenum">
              <a:rPr lang="en-US" smtClean="0"/>
              <a:t>10</a:t>
            </a:fld>
            <a:endParaRPr lang="en-US"/>
          </a:p>
        </p:txBody>
      </p:sp>
    </p:spTree>
    <p:extLst>
      <p:ext uri="{BB962C8B-B14F-4D97-AF65-F5344CB8AC3E}">
        <p14:creationId xmlns:p14="http://schemas.microsoft.com/office/powerpoint/2010/main" val="3996716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7414052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6499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414261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75315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441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9F057F0-796C-3E48-9337-35B32FA723F8}" type="datetimeFigureOut">
              <a:rPr lang="en-US" smtClean="0"/>
              <a:t>12/3/20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8435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70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057F0-796C-3E48-9337-35B32FA723F8}"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016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057F0-796C-3E48-9337-35B32FA723F8}" type="datetimeFigureOut">
              <a:rPr lang="en-US" smtClean="0"/>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009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9F057F0-796C-3E48-9337-35B32FA723F8}" type="datetimeFigureOut">
              <a:rPr lang="en-US" smtClean="0"/>
              <a:t>12/3/20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124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F057F0-796C-3E48-9337-35B32FA723F8}" type="datetimeFigureOut">
              <a:rPr lang="en-US" smtClean="0"/>
              <a:t>12/3/20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2175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F057F0-796C-3E48-9337-35B32FA723F8}" type="datetimeFigureOut">
              <a:rPr lang="en-US" smtClean="0"/>
              <a:t>12/3/20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3313ECF-A29C-6448-A5A6-915EBA8738F4}" type="slidenum">
              <a:rPr lang="en-US" smtClean="0"/>
              <a:t>‹#›</a:t>
            </a:fld>
            <a:endParaRPr lang="en-US"/>
          </a:p>
        </p:txBody>
      </p:sp>
    </p:spTree>
    <p:extLst>
      <p:ext uri="{BB962C8B-B14F-4D97-AF65-F5344CB8AC3E}">
        <p14:creationId xmlns:p14="http://schemas.microsoft.com/office/powerpoint/2010/main" val="106623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5CB-9352-C043-93A1-D87D08225F29}"/>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3200" dirty="0">
                <a:solidFill>
                  <a:schemeClr val="tx1"/>
                </a:solidFill>
              </a:rPr>
              <a:t>Modeling Pooled-Testing for covid-19 with correlated samples</a:t>
            </a:r>
          </a:p>
        </p:txBody>
      </p:sp>
      <p:sp>
        <p:nvSpPr>
          <p:cNvPr id="3" name="Subtitle 2">
            <a:extLst>
              <a:ext uri="{FF2B5EF4-FFF2-40B4-BE49-F238E27FC236}">
                <a16:creationId xmlns:a16="http://schemas.microsoft.com/office/drawing/2014/main" id="{F0795A0E-B598-9441-9ACB-D84ED6C4CD23}"/>
              </a:ext>
            </a:extLst>
          </p:cNvPr>
          <p:cNvSpPr>
            <a:spLocks noGrp="1"/>
          </p:cNvSpPr>
          <p:nvPr>
            <p:ph type="subTitle" idx="1"/>
          </p:nvPr>
        </p:nvSpPr>
        <p:spPr>
          <a:xfrm>
            <a:off x="2695194" y="4483290"/>
            <a:ext cx="6801612" cy="1329208"/>
          </a:xfrm>
        </p:spPr>
        <p:txBody>
          <a:bodyPr>
            <a:normAutofit/>
          </a:bodyPr>
          <a:lstStyle/>
          <a:p>
            <a:r>
              <a:rPr lang="en-US" dirty="0"/>
              <a:t>Saskia </a:t>
            </a:r>
            <a:r>
              <a:rPr lang="en-US" dirty="0" err="1"/>
              <a:t>Comess</a:t>
            </a:r>
            <a:endParaRPr lang="en-US" dirty="0"/>
          </a:p>
          <a:p>
            <a:r>
              <a:rPr lang="en-US" dirty="0"/>
              <a:t>Collaboration with Claire </a:t>
            </a:r>
            <a:r>
              <a:rPr lang="en-US" dirty="0" err="1"/>
              <a:t>Donnat</a:t>
            </a:r>
            <a:endParaRPr lang="en-US" dirty="0"/>
          </a:p>
          <a:p>
            <a:r>
              <a:rPr lang="en-US" dirty="0"/>
              <a:t>Holmes Group Meeting, 4 December</a:t>
            </a:r>
          </a:p>
        </p:txBody>
      </p:sp>
    </p:spTree>
    <p:extLst>
      <p:ext uri="{BB962C8B-B14F-4D97-AF65-F5344CB8AC3E}">
        <p14:creationId xmlns:p14="http://schemas.microsoft.com/office/powerpoint/2010/main" val="2779086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ED1F-119A-7F40-B586-7C54CBC36F4D}"/>
              </a:ext>
            </a:extLst>
          </p:cNvPr>
          <p:cNvSpPr>
            <a:spLocks noGrp="1"/>
          </p:cNvSpPr>
          <p:nvPr>
            <p:ph type="title"/>
          </p:nvPr>
        </p:nvSpPr>
        <p:spPr>
          <a:xfrm>
            <a:off x="804672" y="964692"/>
            <a:ext cx="5894832" cy="1188720"/>
          </a:xfrm>
        </p:spPr>
        <p:txBody>
          <a:bodyPr>
            <a:normAutofit/>
          </a:bodyPr>
          <a:lstStyle/>
          <a:p>
            <a:r>
              <a:rPr lang="en-US" dirty="0"/>
              <a:t>Pooling strategy</a:t>
            </a:r>
          </a:p>
        </p:txBody>
      </p:sp>
      <p:sp>
        <p:nvSpPr>
          <p:cNvPr id="3" name="Content Placeholder 2">
            <a:extLst>
              <a:ext uri="{FF2B5EF4-FFF2-40B4-BE49-F238E27FC236}">
                <a16:creationId xmlns:a16="http://schemas.microsoft.com/office/drawing/2014/main" id="{E8D4C75E-C058-ED42-8C49-8CBB080A12A5}"/>
              </a:ext>
            </a:extLst>
          </p:cNvPr>
          <p:cNvSpPr>
            <a:spLocks noGrp="1"/>
          </p:cNvSpPr>
          <p:nvPr>
            <p:ph idx="1"/>
          </p:nvPr>
        </p:nvSpPr>
        <p:spPr>
          <a:xfrm>
            <a:off x="803243" y="2638043"/>
            <a:ext cx="5963317" cy="4007305"/>
          </a:xfrm>
        </p:spPr>
        <p:txBody>
          <a:bodyPr>
            <a:normAutofit/>
          </a:bodyPr>
          <a:lstStyle/>
          <a:p>
            <a:r>
              <a:rPr lang="en-US" dirty="0"/>
              <a:t>“Routine” approach:  first sample pools are assembled randomly in the laboratory for analysis</a:t>
            </a:r>
          </a:p>
          <a:p>
            <a:pPr lvl="1"/>
            <a:r>
              <a:rPr lang="en-US" dirty="0"/>
              <a:t>Assumes samples are independent! (# positives in a group has binomial distribution)</a:t>
            </a:r>
          </a:p>
          <a:p>
            <a:r>
              <a:rPr lang="en-US" dirty="0"/>
              <a:t>Valid for COVID-19? </a:t>
            </a:r>
          </a:p>
          <a:p>
            <a:pPr lvl="1"/>
            <a:r>
              <a:rPr lang="en-US" dirty="0"/>
              <a:t>Relations between individuals (families, office colleagues or neighbors, passengers on airplane) determine risk of infection</a:t>
            </a:r>
          </a:p>
          <a:p>
            <a:pPr lvl="1"/>
            <a:r>
              <a:rPr lang="en-US" dirty="0"/>
              <a:t>Could form homogeneous pools of correlated individuals</a:t>
            </a:r>
          </a:p>
        </p:txBody>
      </p:sp>
      <p:sp>
        <p:nvSpPr>
          <p:cNvPr id="71" name="Rectangle 70">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lose up of a flower&#10;&#10;Description automatically generated">
            <a:extLst>
              <a:ext uri="{FF2B5EF4-FFF2-40B4-BE49-F238E27FC236}">
                <a16:creationId xmlns:a16="http://schemas.microsoft.com/office/drawing/2014/main" id="{8107649B-8EC0-E84C-9533-F4225237F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7200240" y="1549482"/>
            <a:ext cx="4429456" cy="35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3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72EE-0A79-DA43-998C-79378202585D}"/>
              </a:ext>
            </a:extLst>
          </p:cNvPr>
          <p:cNvSpPr>
            <a:spLocks noGrp="1"/>
          </p:cNvSpPr>
          <p:nvPr>
            <p:ph type="title"/>
          </p:nvPr>
        </p:nvSpPr>
        <p:spPr>
          <a:xfrm>
            <a:off x="2514671" y="379117"/>
            <a:ext cx="7729728" cy="1188720"/>
          </a:xfrm>
        </p:spPr>
        <p:txBody>
          <a:bodyPr/>
          <a:lstStyle/>
          <a:p>
            <a:r>
              <a:rPr lang="en-US" dirty="0"/>
              <a:t>Pooling strategy</a:t>
            </a:r>
          </a:p>
        </p:txBody>
      </p:sp>
      <p:sp>
        <p:nvSpPr>
          <p:cNvPr id="3" name="Content Placeholder 2">
            <a:extLst>
              <a:ext uri="{FF2B5EF4-FFF2-40B4-BE49-F238E27FC236}">
                <a16:creationId xmlns:a16="http://schemas.microsoft.com/office/drawing/2014/main" id="{5D126F84-E1F3-9542-81FD-30575021FF60}"/>
              </a:ext>
            </a:extLst>
          </p:cNvPr>
          <p:cNvSpPr>
            <a:spLocks noGrp="1"/>
          </p:cNvSpPr>
          <p:nvPr>
            <p:ph idx="1"/>
          </p:nvPr>
        </p:nvSpPr>
        <p:spPr>
          <a:xfrm>
            <a:off x="195137" y="1853720"/>
            <a:ext cx="6184398" cy="4878384"/>
          </a:xfrm>
        </p:spPr>
        <p:txBody>
          <a:bodyPr>
            <a:normAutofit/>
          </a:bodyPr>
          <a:lstStyle/>
          <a:p>
            <a:r>
              <a:rPr lang="en-US" dirty="0" err="1"/>
              <a:t>Deckert</a:t>
            </a:r>
            <a:r>
              <a:rPr lang="en-US" dirty="0"/>
              <a:t> et al. (2020) simulated routine and “context-sensitive” pooling approaches</a:t>
            </a:r>
          </a:p>
          <a:p>
            <a:pPr lvl="1"/>
            <a:r>
              <a:rPr lang="en-US" dirty="0"/>
              <a:t>Parameters: </a:t>
            </a:r>
          </a:p>
          <a:p>
            <a:pPr lvl="2"/>
            <a:r>
              <a:rPr lang="en-US" dirty="0"/>
              <a:t>Population size: 150 000 or 15 000</a:t>
            </a:r>
          </a:p>
          <a:p>
            <a:pPr lvl="2"/>
            <a:r>
              <a:rPr lang="en-US" dirty="0"/>
              <a:t>Prevalence: 0.5 to 20%, in incremental steps of 0.5%</a:t>
            </a:r>
          </a:p>
          <a:p>
            <a:pPr lvl="2"/>
            <a:r>
              <a:rPr lang="en-US" dirty="0"/>
              <a:t>Group size: 2 to 100</a:t>
            </a:r>
          </a:p>
          <a:p>
            <a:r>
              <a:rPr lang="en-US" dirty="0"/>
              <a:t>Routine:  # infected individuals in each group distributed binomial(overall prevalence, group size)</a:t>
            </a:r>
          </a:p>
          <a:p>
            <a:r>
              <a:rPr lang="en-US" dirty="0"/>
              <a:t>Context-sensitive: </a:t>
            </a:r>
          </a:p>
          <a:p>
            <a:pPr lvl="1"/>
            <a:r>
              <a:rPr lang="en-US" dirty="0"/>
              <a:t>Within group infection prevalence decreases (non-linearly) with increasing group size as group becomes more heterogeneous</a:t>
            </a:r>
          </a:p>
          <a:p>
            <a:pPr lvl="1"/>
            <a:r>
              <a:rPr lang="en-US" dirty="0"/>
              <a:t># infected individuals in each group distributed binomial(within-group prevalence, group size). </a:t>
            </a:r>
          </a:p>
        </p:txBody>
      </p:sp>
      <p:pic>
        <p:nvPicPr>
          <p:cNvPr id="5" name="Picture 4" descr="Chart, line chart&#10;&#10;Description automatically generated">
            <a:extLst>
              <a:ext uri="{FF2B5EF4-FFF2-40B4-BE49-F238E27FC236}">
                <a16:creationId xmlns:a16="http://schemas.microsoft.com/office/drawing/2014/main" id="{82BCCCFC-85E4-DE40-AC22-3799F567F20D}"/>
              </a:ext>
            </a:extLst>
          </p:cNvPr>
          <p:cNvPicPr>
            <a:picLocks noChangeAspect="1"/>
          </p:cNvPicPr>
          <p:nvPr/>
        </p:nvPicPr>
        <p:blipFill>
          <a:blip r:embed="rId3"/>
          <a:stretch>
            <a:fillRect/>
          </a:stretch>
        </p:blipFill>
        <p:spPr>
          <a:xfrm>
            <a:off x="6475228" y="1853720"/>
            <a:ext cx="5521635" cy="4625163"/>
          </a:xfrm>
          <a:prstGeom prst="rect">
            <a:avLst/>
          </a:prstGeom>
        </p:spPr>
      </p:pic>
    </p:spTree>
    <p:extLst>
      <p:ext uri="{BB962C8B-B14F-4D97-AF65-F5344CB8AC3E}">
        <p14:creationId xmlns:p14="http://schemas.microsoft.com/office/powerpoint/2010/main" val="210413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AE20-A1E6-0A4D-BFC9-0EF5D599F9C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21D74F1-5E5B-0D4F-A81B-96CED08E5A64}"/>
              </a:ext>
            </a:extLst>
          </p:cNvPr>
          <p:cNvPicPr>
            <a:picLocks noGrp="1" noChangeAspect="1"/>
          </p:cNvPicPr>
          <p:nvPr>
            <p:ph idx="1"/>
          </p:nvPr>
        </p:nvPicPr>
        <p:blipFill>
          <a:blip r:embed="rId3"/>
          <a:stretch>
            <a:fillRect/>
          </a:stretch>
        </p:blipFill>
        <p:spPr>
          <a:xfrm>
            <a:off x="2005429" y="435243"/>
            <a:ext cx="8605864" cy="2146858"/>
          </a:xfrm>
        </p:spPr>
      </p:pic>
      <p:sp>
        <p:nvSpPr>
          <p:cNvPr id="6" name="TextBox 5">
            <a:extLst>
              <a:ext uri="{FF2B5EF4-FFF2-40B4-BE49-F238E27FC236}">
                <a16:creationId xmlns:a16="http://schemas.microsoft.com/office/drawing/2014/main" id="{60F19BAE-5939-FF49-BEF8-95E29E4CC409}"/>
              </a:ext>
            </a:extLst>
          </p:cNvPr>
          <p:cNvSpPr txBox="1"/>
          <p:nvPr/>
        </p:nvSpPr>
        <p:spPr>
          <a:xfrm>
            <a:off x="2005429" y="2690037"/>
            <a:ext cx="860586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Deckert</a:t>
            </a:r>
            <a:r>
              <a:rPr lang="en-US" dirty="0"/>
              <a:t> et al. (2020) showed by simulation that pooled samples from homogeneous groups of similar people lead to cost reduction for the Dorfman two-stage method</a:t>
            </a:r>
          </a:p>
          <a:p>
            <a:pPr marL="285750" indent="-285750">
              <a:buFont typeface="Arial" panose="020B0604020202020204" pitchFamily="34" charset="0"/>
              <a:buChar char="•"/>
            </a:pPr>
            <a:r>
              <a:rPr lang="en-US" dirty="0"/>
              <a:t>Lin et al. (2020) provide mathematical proof for this finding</a:t>
            </a:r>
          </a:p>
          <a:p>
            <a:pPr marL="742950" lvl="1" indent="-285750">
              <a:buFont typeface="Arial" panose="020B0604020202020204" pitchFamily="34" charset="0"/>
              <a:buChar char="•"/>
            </a:pPr>
            <a:r>
              <a:rPr lang="en-US" dirty="0"/>
              <a:t>Model the arrival process to a COVID-19 testing site: show that the expected relative cost for positively correlated samples is not higher than that of </a:t>
            </a:r>
            <a:r>
              <a:rPr lang="en-US" dirty="0" err="1"/>
              <a:t>i.i.d</a:t>
            </a:r>
            <a:r>
              <a:rPr lang="en-US" dirty="0"/>
              <a:t>. samples with the same prevalence rate</a:t>
            </a:r>
          </a:p>
          <a:p>
            <a:pPr marL="742950" lvl="1" indent="-285750">
              <a:buFont typeface="Arial" panose="020B0604020202020204" pitchFamily="34" charset="0"/>
              <a:buChar char="•"/>
            </a:pPr>
            <a:r>
              <a:rPr lang="en-US" dirty="0"/>
              <a:t>Do not account for other factors – e.g. dilution, analytic sensitivity</a:t>
            </a:r>
          </a:p>
        </p:txBody>
      </p:sp>
    </p:spTree>
    <p:extLst>
      <p:ext uri="{BB962C8B-B14F-4D97-AF65-F5344CB8AC3E}">
        <p14:creationId xmlns:p14="http://schemas.microsoft.com/office/powerpoint/2010/main" val="259004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solidFill>
                  <a:schemeClr val="accent3"/>
                </a:solidFill>
              </a:rPr>
              <a:t>STANFORD POOLED TESTING PERFORMANCE STUDY</a:t>
            </a:r>
          </a:p>
          <a:p>
            <a:pPr lvl="1"/>
            <a:r>
              <a:rPr lang="en-US" dirty="0">
                <a:solidFill>
                  <a:schemeClr val="accent3"/>
                </a:solidFill>
              </a:rPr>
              <a:t>Characterized effect of dilution on analytical sensitivity through sample pooling using empiric data and modeling</a:t>
            </a:r>
          </a:p>
          <a:p>
            <a:pPr lvl="1"/>
            <a:r>
              <a:rPr lang="en-US" dirty="0">
                <a:solidFill>
                  <a:schemeClr val="accent3"/>
                </a:solidFill>
              </a:rPr>
              <a:t>Assume all samples are IID</a:t>
            </a:r>
          </a:p>
          <a:p>
            <a:r>
              <a:rPr lang="en-US" dirty="0"/>
              <a:t>CORRELATION STRUCTURES</a:t>
            </a:r>
          </a:p>
          <a:p>
            <a:pPr lvl="1"/>
            <a:r>
              <a:rPr lang="en-US" dirty="0"/>
              <a:t>How does test sensitivity change when independent and identically distributed assumptions are violated?</a:t>
            </a:r>
          </a:p>
          <a:p>
            <a:pPr lvl="1"/>
            <a:r>
              <a:rPr lang="en-US" dirty="0"/>
              <a:t>Two models for introducing correlations</a:t>
            </a:r>
          </a:p>
          <a:p>
            <a:pPr lvl="2"/>
            <a:r>
              <a:rPr lang="en-US" dirty="0"/>
              <a:t>Correlation in Ct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109699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0125-2A14-284C-AC29-99486CCAC0D1}"/>
              </a:ext>
            </a:extLst>
          </p:cNvPr>
          <p:cNvSpPr>
            <a:spLocks noGrp="1"/>
          </p:cNvSpPr>
          <p:nvPr>
            <p:ph type="title"/>
          </p:nvPr>
        </p:nvSpPr>
        <p:spPr/>
        <p:txBody>
          <a:bodyPr>
            <a:normAutofit fontScale="90000"/>
          </a:bodyPr>
          <a:lstStyle/>
          <a:p>
            <a:r>
              <a:rPr lang="en-US" dirty="0"/>
              <a:t>“SARS-CoV-2 Pooled Test Performance” </a:t>
            </a:r>
            <a:br>
              <a:rPr lang="en-US" dirty="0"/>
            </a:br>
            <a:r>
              <a:rPr lang="en-US" dirty="0"/>
              <a:t>(Pinsky Lab, Stanford)</a:t>
            </a:r>
          </a:p>
        </p:txBody>
      </p:sp>
      <p:graphicFrame>
        <p:nvGraphicFramePr>
          <p:cNvPr id="7" name="Content Placeholder 2">
            <a:extLst>
              <a:ext uri="{FF2B5EF4-FFF2-40B4-BE49-F238E27FC236}">
                <a16:creationId xmlns:a16="http://schemas.microsoft.com/office/drawing/2014/main" id="{7918D2A9-059E-4619-BB86-A0B85AE1E338}"/>
              </a:ext>
            </a:extLst>
          </p:cNvPr>
          <p:cNvGraphicFramePr>
            <a:graphicFrameLocks noGrp="1"/>
          </p:cNvGraphicFramePr>
          <p:nvPr>
            <p:ph idx="1"/>
            <p:extLst>
              <p:ext uri="{D42A27DB-BD31-4B8C-83A1-F6EECF244321}">
                <p14:modId xmlns:p14="http://schemas.microsoft.com/office/powerpoint/2010/main" val="2827714396"/>
              </p:ext>
            </p:extLst>
          </p:nvPr>
        </p:nvGraphicFramePr>
        <p:xfrm>
          <a:off x="2231136" y="2395728"/>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16EFEEE7-8317-5C4C-90A2-E99BDD979998}"/>
              </a:ext>
            </a:extLst>
          </p:cNvPr>
          <p:cNvSpPr txBox="1">
            <a:spLocks/>
          </p:cNvSpPr>
          <p:nvPr/>
        </p:nvSpPr>
        <p:spPr>
          <a:xfrm>
            <a:off x="2231136" y="5740028"/>
            <a:ext cx="7729728" cy="10134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dirty="0">
                <a:solidFill>
                  <a:schemeClr val="accent4"/>
                </a:solidFill>
              </a:rPr>
              <a:t>Definition {PPA}: Proportion of comparative/reference method positive results in which the test method result is positive. Sensitivity requires knowing the </a:t>
            </a:r>
            <a:r>
              <a:rPr lang="en-US" i="1" dirty="0">
                <a:solidFill>
                  <a:schemeClr val="accent4"/>
                </a:solidFill>
              </a:rPr>
              <a:t>true</a:t>
            </a:r>
            <a:r>
              <a:rPr lang="en-US" dirty="0">
                <a:solidFill>
                  <a:schemeClr val="accent4"/>
                </a:solidFill>
              </a:rPr>
              <a:t> status of the subject.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4640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2B65-7D82-2444-B7A2-8BFC9664B560}"/>
              </a:ext>
            </a:extLst>
          </p:cNvPr>
          <p:cNvSpPr>
            <a:spLocks noGrp="1"/>
          </p:cNvSpPr>
          <p:nvPr>
            <p:ph type="title"/>
          </p:nvPr>
        </p:nvSpPr>
        <p:spPr>
          <a:xfrm>
            <a:off x="2231136" y="850392"/>
            <a:ext cx="7729728" cy="1188720"/>
          </a:xfrm>
        </p:spPr>
        <p:txBody>
          <a:bodyPr/>
          <a:lstStyle/>
          <a:p>
            <a:r>
              <a:rPr lang="en-US" dirty="0"/>
              <a:t>Modeling PPA</a:t>
            </a:r>
            <a:br>
              <a:rPr lang="en-US" dirty="0"/>
            </a:br>
            <a:r>
              <a:rPr lang="en-US" dirty="0"/>
              <a:t>(adapted from </a:t>
            </a:r>
            <a:r>
              <a:rPr lang="en-US" dirty="0" err="1"/>
              <a:t>pinsky</a:t>
            </a:r>
            <a:r>
              <a:rPr lang="en-US" dirty="0"/>
              <a:t> et al.) </a:t>
            </a:r>
          </a:p>
        </p:txBody>
      </p:sp>
      <p:sp>
        <p:nvSpPr>
          <p:cNvPr id="3" name="Content Placeholder 2">
            <a:extLst>
              <a:ext uri="{FF2B5EF4-FFF2-40B4-BE49-F238E27FC236}">
                <a16:creationId xmlns:a16="http://schemas.microsoft.com/office/drawing/2014/main" id="{66FC5BE2-A42D-1343-A54F-9E7CE3F5223A}"/>
              </a:ext>
            </a:extLst>
          </p:cNvPr>
          <p:cNvSpPr>
            <a:spLocks noGrp="1"/>
          </p:cNvSpPr>
          <p:nvPr>
            <p:ph idx="1"/>
          </p:nvPr>
        </p:nvSpPr>
        <p:spPr>
          <a:xfrm>
            <a:off x="291563" y="3127902"/>
            <a:ext cx="6784151" cy="2391155"/>
          </a:xfrm>
        </p:spPr>
        <p:txBody>
          <a:bodyPr>
            <a:normAutofit/>
          </a:bodyPr>
          <a:lstStyle/>
          <a:p>
            <a:r>
              <a:rPr lang="en-US" dirty="0"/>
              <a:t>(1) Fit C</a:t>
            </a:r>
            <a:r>
              <a:rPr lang="en-US" baseline="-25000" dirty="0"/>
              <a:t>t</a:t>
            </a:r>
            <a:r>
              <a:rPr lang="en-US" dirty="0"/>
              <a:t> values of positive samples to candidate continuous probability distributions, select best-fitting distribution: slight negative skewness </a:t>
            </a:r>
            <a:r>
              <a:rPr lang="en-US" dirty="0">
                <a:sym typeface="Wingdings" pitchFamily="2" charset="2"/>
              </a:rPr>
              <a:t></a:t>
            </a:r>
            <a:r>
              <a:rPr lang="en-US" dirty="0"/>
              <a:t> Weibull distribution (shape = 4.55, scale parameters = 29.86)</a:t>
            </a:r>
          </a:p>
          <a:p>
            <a:r>
              <a:rPr lang="en-US" dirty="0"/>
              <a:t> (2) Generate set of random C</a:t>
            </a:r>
            <a:r>
              <a:rPr lang="en-US" baseline="-25000" dirty="0"/>
              <a:t>t</a:t>
            </a:r>
            <a:r>
              <a:rPr lang="en-US" dirty="0"/>
              <a:t> values: sample 50,000 times from this distribution (base case); shift C</a:t>
            </a:r>
            <a:r>
              <a:rPr lang="en-US" baseline="-25000" dirty="0"/>
              <a:t>t</a:t>
            </a:r>
            <a:r>
              <a:rPr lang="en-US" dirty="0"/>
              <a:t> values to have 5-30% of values above </a:t>
            </a:r>
            <a:r>
              <a:rPr lang="en-US" dirty="0" err="1"/>
              <a:t>LoD</a:t>
            </a:r>
            <a:r>
              <a:rPr lang="en-US" dirty="0"/>
              <a:t> (to test differing viral loads)</a:t>
            </a:r>
          </a:p>
          <a:p>
            <a:endParaRPr lang="en-US" dirty="0"/>
          </a:p>
        </p:txBody>
      </p:sp>
      <p:pic>
        <p:nvPicPr>
          <p:cNvPr id="4" name="Picture 3">
            <a:extLst>
              <a:ext uri="{FF2B5EF4-FFF2-40B4-BE49-F238E27FC236}">
                <a16:creationId xmlns:a16="http://schemas.microsoft.com/office/drawing/2014/main" id="{5FB66E3A-7CA1-F242-9863-5D0715B4AA13}"/>
              </a:ext>
            </a:extLst>
          </p:cNvPr>
          <p:cNvPicPr>
            <a:picLocks noChangeAspect="1"/>
          </p:cNvPicPr>
          <p:nvPr/>
        </p:nvPicPr>
        <p:blipFill rotWithShape="1">
          <a:blip r:embed="rId3"/>
          <a:srcRect b="6124"/>
          <a:stretch/>
        </p:blipFill>
        <p:spPr>
          <a:xfrm>
            <a:off x="7194303" y="2242457"/>
            <a:ext cx="4706134" cy="4417925"/>
          </a:xfrm>
          <a:prstGeom prst="rect">
            <a:avLst/>
          </a:prstGeom>
        </p:spPr>
      </p:pic>
    </p:spTree>
    <p:extLst>
      <p:ext uri="{BB962C8B-B14F-4D97-AF65-F5344CB8AC3E}">
        <p14:creationId xmlns:p14="http://schemas.microsoft.com/office/powerpoint/2010/main" val="361633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lstStyle/>
          <a:p>
            <a:r>
              <a:rPr lang="en-US" dirty="0"/>
              <a:t>Modeling </a:t>
            </a:r>
            <a:r>
              <a:rPr lang="en-US" dirty="0" err="1"/>
              <a:t>ppa</a:t>
            </a:r>
            <a:br>
              <a:rPr lang="en-US" dirty="0"/>
            </a:br>
            <a:r>
              <a:rPr lang="en-US" dirty="0"/>
              <a:t>(adapted from </a:t>
            </a:r>
            <a:r>
              <a:rPr lang="en-US" dirty="0" err="1"/>
              <a:t>pinsky</a:t>
            </a:r>
            <a:r>
              <a:rPr lang="en-US" dirty="0"/>
              <a:t> et al.)</a:t>
            </a:r>
          </a:p>
        </p:txBody>
      </p:sp>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3765039737"/>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20423880-4B73-1D42-B94F-F2E981567079}"/>
              </a:ext>
            </a:extLst>
          </p:cNvPr>
          <p:cNvSpPr/>
          <p:nvPr/>
        </p:nvSpPr>
        <p:spPr>
          <a:xfrm>
            <a:off x="2231136" y="2331954"/>
            <a:ext cx="3394006" cy="646331"/>
          </a:xfrm>
          <a:prstGeom prst="rect">
            <a:avLst/>
          </a:prstGeom>
        </p:spPr>
        <p:txBody>
          <a:bodyPr wrap="none">
            <a:spAutoFit/>
          </a:bodyPr>
          <a:lstStyle/>
          <a:p>
            <a:pPr lvl="0">
              <a:lnSpc>
                <a:spcPct val="100000"/>
              </a:lnSpc>
            </a:pPr>
            <a:r>
              <a:rPr lang="en-US" dirty="0"/>
              <a:t>(3) Apply model</a:t>
            </a:r>
          </a:p>
          <a:p>
            <a:pPr lvl="0">
              <a:lnSpc>
                <a:spcPct val="100000"/>
              </a:lnSpc>
            </a:pPr>
            <a:r>
              <a:rPr lang="en-US" dirty="0"/>
              <a:t>Input parameters: PPA depends on</a:t>
            </a:r>
          </a:p>
        </p:txBody>
      </p:sp>
    </p:spTree>
    <p:extLst>
      <p:ext uri="{BB962C8B-B14F-4D97-AF65-F5344CB8AC3E}">
        <p14:creationId xmlns:p14="http://schemas.microsoft.com/office/powerpoint/2010/main" val="416530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39F-1139-E344-8886-7E4388582727}"/>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9C36DAE-9372-2848-9FB9-AD23F15EA186}"/>
                  </a:ext>
                </a:extLst>
              </p:cNvPr>
              <p:cNvSpPr>
                <a:spLocks noGrp="1"/>
              </p:cNvSpPr>
              <p:nvPr>
                <p:ph idx="1"/>
              </p:nvPr>
            </p:nvSpPr>
            <p:spPr>
              <a:xfrm>
                <a:off x="2231136" y="2638044"/>
                <a:ext cx="7729728" cy="3904270"/>
              </a:xfrm>
            </p:spPr>
            <p:txBody>
              <a:bodyPr>
                <a:normAutofit/>
              </a:bodyPr>
              <a:lstStyle/>
              <a:p>
                <a:r>
                  <a:rPr lang="en-US" dirty="0"/>
                  <a:t>(4) Calculate expected C</a:t>
                </a:r>
                <a:r>
                  <a:rPr lang="en-US" baseline="-25000" dirty="0"/>
                  <a:t>t</a:t>
                </a:r>
                <a:r>
                  <a:rPr lang="en-US" dirty="0"/>
                  <a:t> value of the pool after dilution: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𝑒𝑥𝑝𝑒𝑐𝑡𝑒𝑑</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𝑠𝑖𝑛𝑔𝑙𝑒</m:t>
                                            </m:r>
                                          </m:sub>
                                        </m:sSub>
                                      </m:sup>
                                    </m:sSup>
                                  </m:e>
                                </m:nary>
                              </m:num>
                              <m:den>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𝑠𝑖𝑧𝑒</m:t>
                                </m:r>
                              </m:den>
                            </m:f>
                          </m:e>
                        </m:d>
                      </m:e>
                    </m:func>
                  </m:oMath>
                </a14:m>
                <a:endParaRPr lang="en-US" dirty="0"/>
              </a:p>
              <a:p>
                <a:r>
                  <a:rPr lang="en-US" dirty="0"/>
                  <a:t>(5) Determine pool status: True negative if # positive samples = 0; true positive or false negative depending on probability of detection at relevant </a:t>
                </a:r>
                <a:r>
                  <a:rPr lang="en-US" dirty="0" err="1"/>
                  <a:t>LoD</a:t>
                </a:r>
                <a:r>
                  <a:rPr lang="en-US" dirty="0"/>
                  <a:t> and expected C</a:t>
                </a:r>
                <a:r>
                  <a:rPr lang="en-US" baseline="-25000" dirty="0"/>
                  <a:t>t</a:t>
                </a:r>
              </a:p>
              <a:p>
                <a:r>
                  <a:rPr lang="en-US" dirty="0"/>
                  <a:t>(6) Calculate PPA and average expected tests per sample</a:t>
                </a:r>
              </a:p>
              <a:p>
                <a:pPr lvl="1"/>
                <a:r>
                  <a:rPr lang="en-US" dirty="0"/>
                  <a:t>weight results by the probability of observing a given pool combination with </a:t>
                </a:r>
                <a:r>
                  <a:rPr lang="en-US" i="1" dirty="0" err="1"/>
                  <a:t>i</a:t>
                </a:r>
                <a:r>
                  <a:rPr lang="en-US" i="1" dirty="0"/>
                  <a:t> </a:t>
                </a:r>
                <a:r>
                  <a:rPr lang="en-US" dirty="0"/>
                  <a:t>individual positive samples (from 1 to </a:t>
                </a:r>
                <a:r>
                  <a:rPr lang="en-US" i="1" dirty="0" err="1"/>
                  <a:t>group_size</a:t>
                </a:r>
                <a:r>
                  <a:rPr lang="en-US" dirty="0"/>
                  <a:t>) using a binomial distribution </a:t>
                </a:r>
              </a:p>
              <a:p>
                <a:pPr lvl="1"/>
                <a14:m>
                  <m:oMath xmlns:m="http://schemas.openxmlformats.org/officeDocument/2006/math">
                    <m:r>
                      <a:rPr lang="en-US" b="0" i="1" smtClean="0">
                        <a:latin typeface="Cambria Math" panose="02040503050406030204" pitchFamily="18" charset="0"/>
                      </a:rPr>
                      <m:t>𝑃𝑃𝐴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num>
                      <m:den>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𝑛𝑒𝑔𝑎𝑡𝑖𝑣𝑒𝑠</m:t>
                        </m:r>
                      </m:den>
                    </m:f>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𝑇𝑒𝑠𝑡𝑠</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num>
                      <m:den>
                        <m:r>
                          <a:rPr lang="en-US" b="0" i="1" smtClean="0">
                            <a:latin typeface="Cambria Math" panose="02040503050406030204" pitchFamily="18" charset="0"/>
                          </a:rPr>
                          <m:t>𝑝</m:t>
                        </m:r>
                      </m:den>
                    </m:f>
                  </m:oMath>
                </a14:m>
                <a:endParaRPr lang="en-US" dirty="0"/>
              </a:p>
              <a:p>
                <a:endParaRPr lang="en-US" dirty="0"/>
              </a:p>
            </p:txBody>
          </p:sp>
        </mc:Choice>
        <mc:Fallback>
          <p:sp>
            <p:nvSpPr>
              <p:cNvPr id="3" name="Content Placeholder 2">
                <a:extLst>
                  <a:ext uri="{FF2B5EF4-FFF2-40B4-BE49-F238E27FC236}">
                    <a16:creationId xmlns:a16="http://schemas.microsoft.com/office/drawing/2014/main" id="{99C36DAE-9372-2848-9FB9-AD23F15EA186}"/>
                  </a:ext>
                </a:extLst>
              </p:cNvPr>
              <p:cNvSpPr>
                <a:spLocks noGrp="1" noRot="1" noChangeAspect="1" noMove="1" noResize="1" noEditPoints="1" noAdjustHandles="1" noChangeArrowheads="1" noChangeShapeType="1" noTextEdit="1"/>
              </p:cNvSpPr>
              <p:nvPr>
                <p:ph idx="1"/>
              </p:nvPr>
            </p:nvSpPr>
            <p:spPr>
              <a:xfrm>
                <a:off x="2231136" y="2638044"/>
                <a:ext cx="7729728" cy="3904270"/>
              </a:xfrm>
              <a:blipFill>
                <a:blip r:embed="rId2"/>
                <a:stretch>
                  <a:fillRect l="-492" t="-647" r="-984"/>
                </a:stretch>
              </a:blipFill>
            </p:spPr>
            <p:txBody>
              <a:bodyPr/>
              <a:lstStyle/>
              <a:p>
                <a:r>
                  <a:rPr lang="en-US">
                    <a:noFill/>
                  </a:rPr>
                  <a:t> </a:t>
                </a:r>
              </a:p>
            </p:txBody>
          </p:sp>
        </mc:Fallback>
      </mc:AlternateContent>
    </p:spTree>
    <p:extLst>
      <p:ext uri="{BB962C8B-B14F-4D97-AF65-F5344CB8AC3E}">
        <p14:creationId xmlns:p14="http://schemas.microsoft.com/office/powerpoint/2010/main" val="1928135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IID</a:t>
            </a:r>
          </a:p>
          <a:p>
            <a:r>
              <a:rPr lang="en-US" dirty="0">
                <a:solidFill>
                  <a:schemeClr val="accent3"/>
                </a:solidFill>
              </a:rPr>
              <a:t>CORRELATION STRUCTURES</a:t>
            </a:r>
          </a:p>
          <a:p>
            <a:pPr lvl="1"/>
            <a:r>
              <a:rPr lang="en-US" dirty="0">
                <a:solidFill>
                  <a:schemeClr val="accent3"/>
                </a:solidFill>
              </a:rPr>
              <a:t>How does test sensitivity change when independent and identically distributed assumptions are violated?</a:t>
            </a:r>
          </a:p>
          <a:p>
            <a:pPr lvl="1"/>
            <a:r>
              <a:rPr lang="en-US" dirty="0">
                <a:solidFill>
                  <a:schemeClr val="accent3"/>
                </a:solidFill>
              </a:rPr>
              <a:t>Two models for introducing correlations</a:t>
            </a:r>
          </a:p>
          <a:p>
            <a:pPr lvl="2"/>
            <a:r>
              <a:rPr lang="en-US" dirty="0">
                <a:solidFill>
                  <a:schemeClr val="accent3"/>
                </a:solidFill>
              </a:rPr>
              <a:t>Correlation in Ct values</a:t>
            </a:r>
          </a:p>
          <a:p>
            <a:pPr lvl="2"/>
            <a:r>
              <a:rPr lang="en-US" dirty="0">
                <a:solidFill>
                  <a:schemeClr val="accent3"/>
                </a:solidFill>
              </a:rPr>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3507047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5F8A-188C-A846-BB83-8A0256BEFF2F}"/>
              </a:ext>
            </a:extLst>
          </p:cNvPr>
          <p:cNvSpPr>
            <a:spLocks noGrp="1"/>
          </p:cNvSpPr>
          <p:nvPr>
            <p:ph type="title"/>
          </p:nvPr>
        </p:nvSpPr>
        <p:spPr/>
        <p:txBody>
          <a:bodyPr/>
          <a:lstStyle/>
          <a:p>
            <a:r>
              <a:rPr lang="en-US" dirty="0"/>
              <a:t>Correlation in </a:t>
            </a:r>
            <a:r>
              <a:rPr lang="en-US" dirty="0" err="1"/>
              <a:t>ct</a:t>
            </a:r>
            <a:r>
              <a:rPr lang="en-US" dirty="0"/>
              <a:t>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45D2D56-558A-1941-85BE-2F4DBBC73AA5}"/>
                  </a:ext>
                </a:extLst>
              </p:cNvPr>
              <p:cNvSpPr>
                <a:spLocks noGrp="1"/>
              </p:cNvSpPr>
              <p:nvPr>
                <p:ph idx="1"/>
              </p:nvPr>
            </p:nvSpPr>
            <p:spPr/>
            <p:txBody>
              <a:bodyPr>
                <a:normAutofit/>
              </a:bodyPr>
              <a:lstStyle/>
              <a:p>
                <a:r>
                  <a:rPr lang="en-US" dirty="0"/>
                  <a:t>Objective: generate groups where C</a:t>
                </a:r>
                <a:r>
                  <a:rPr lang="en-US" baseline="-25000" dirty="0"/>
                  <a:t>t</a:t>
                </a:r>
                <a:r>
                  <a:rPr lang="en-US" dirty="0"/>
                  <a:t> values of individual samples are correlated</a:t>
                </a:r>
              </a:p>
              <a:p>
                <a:r>
                  <a:rPr lang="en-US" dirty="0"/>
                  <a:t>Method: (1) Groups of size G = 4, correlation between individuals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=0.8</m:t>
                    </m:r>
                  </m:oMath>
                </a14:m>
                <a:r>
                  <a:rPr lang="en-US" b="0" dirty="0">
                    <a:ea typeface="Cambria Math" panose="02040503050406030204" pitchFamily="18" charset="0"/>
                  </a:rPr>
                  <a:t> </a:t>
                </a:r>
              </a:p>
              <a:p>
                <a:pPr lvl="1"/>
                <a:r>
                  <a:rPr lang="en-US" dirty="0"/>
                  <a:t>(2) Simulate from a multivariate normal distribution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b="0" i="1" smtClean="0">
                        <a:latin typeface="Cambria Math" panose="02040503050406030204" pitchFamily="18" charset="0"/>
                        <a:ea typeface="Cambria Math" panose="02040503050406030204" pitchFamily="18" charset="0"/>
                      </a:rPr>
                      <m:t>=0, </m:t>
                    </m:r>
                    <m:r>
                      <a:rPr lang="en-US" i="1" smtClean="0">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=0.8</m:t>
                    </m:r>
                  </m:oMath>
                </a14:m>
                <a:r>
                  <a:rPr lang="en-US" dirty="0">
                    <a:ea typeface="Cambria Math" panose="02040503050406030204" pitchFamily="18" charset="0"/>
                  </a:rPr>
                  <a:t>)</a:t>
                </a:r>
              </a:p>
              <a:p>
                <a:pPr lvl="1"/>
                <a:r>
                  <a:rPr lang="en-US" dirty="0">
                    <a:ea typeface="Cambria Math" panose="02040503050406030204" pitchFamily="18" charset="0"/>
                  </a:rPr>
                  <a:t>(3) Apply inverse normal (generate p-values)</a:t>
                </a:r>
              </a:p>
              <a:p>
                <a:pPr lvl="1"/>
                <a:r>
                  <a:rPr lang="en-US" dirty="0">
                    <a:ea typeface="Cambria Math" panose="02040503050406030204" pitchFamily="18" charset="0"/>
                  </a:rPr>
                  <a:t>(4) Map back to distribution of interest (Weibull, with parameters </a:t>
                </a:r>
                <a:r>
                  <a:rPr lang="en-US" dirty="0"/>
                  <a:t>shape = 4.55, scale = 29.96)</a:t>
                </a:r>
              </a:p>
              <a:p>
                <a:pPr lvl="1"/>
                <a:r>
                  <a:rPr lang="en-US" dirty="0"/>
                  <a:t>Repeat (1) – (4) to generate enough data for x = 5,000 samples / experiments (1250 groups)</a:t>
                </a:r>
              </a:p>
              <a:p>
                <a:pPr lvl="1"/>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A45D2D56-558A-1941-85BE-2F4DBBC73AA5}"/>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236469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solidFill>
                  <a:schemeClr val="accent3"/>
                </a:solidFill>
              </a:rPr>
              <a:t>BACKGROUND</a:t>
            </a:r>
          </a:p>
          <a:p>
            <a:pPr lvl="1"/>
            <a:r>
              <a:rPr lang="en-US" dirty="0">
                <a:solidFill>
                  <a:schemeClr val="accent3"/>
                </a:solidFill>
              </a:rPr>
              <a:t>Mass testing is needed to control the COVID-19 outbreak, but testing resources limited</a:t>
            </a:r>
          </a:p>
          <a:p>
            <a:pPr lvl="1"/>
            <a:r>
              <a:rPr lang="en-US" dirty="0">
                <a:solidFill>
                  <a:schemeClr val="accent3"/>
                </a:solidFill>
              </a:rPr>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independent and identically distributed </a:t>
            </a:r>
          </a:p>
          <a:p>
            <a:r>
              <a:rPr lang="en-US" dirty="0"/>
              <a:t>CORRELATION STRUCTURES</a:t>
            </a:r>
          </a:p>
          <a:p>
            <a:pPr lvl="1"/>
            <a:r>
              <a:rPr lang="en-US" dirty="0"/>
              <a:t>How does test sensitivity change when </a:t>
            </a:r>
            <a:r>
              <a:rPr lang="en-US" dirty="0" err="1"/>
              <a:t>iid</a:t>
            </a:r>
            <a:r>
              <a:rPr lang="en-US" dirty="0"/>
              <a:t> assumptions are violated?</a:t>
            </a:r>
          </a:p>
          <a:p>
            <a:pPr lvl="1"/>
            <a:r>
              <a:rPr lang="en-US" dirty="0"/>
              <a:t>Two models for introducing correlations</a:t>
            </a:r>
          </a:p>
          <a:p>
            <a:pPr lvl="2"/>
            <a:r>
              <a:rPr lang="en-US" dirty="0"/>
              <a:t>Correlation in C</a:t>
            </a:r>
            <a:r>
              <a:rPr lang="en-US" baseline="-25000" dirty="0"/>
              <a:t>t</a:t>
            </a:r>
            <a:r>
              <a:rPr lang="en-US" dirty="0"/>
              <a: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259636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B7EB-575E-7D4B-8BA1-69DA4795FD08}"/>
              </a:ext>
            </a:extLst>
          </p:cNvPr>
          <p:cNvSpPr>
            <a:spLocks noGrp="1"/>
          </p:cNvSpPr>
          <p:nvPr>
            <p:ph type="title"/>
          </p:nvPr>
        </p:nvSpPr>
        <p:spPr/>
        <p:txBody>
          <a:bodyPr/>
          <a:lstStyle/>
          <a:p>
            <a:r>
              <a:rPr lang="en-US" dirty="0"/>
              <a:t>Experiments with </a:t>
            </a:r>
            <a:br>
              <a:rPr lang="en-US" dirty="0"/>
            </a:br>
            <a:r>
              <a:rPr lang="en-US" dirty="0"/>
              <a:t>correlated samples</a:t>
            </a:r>
          </a:p>
        </p:txBody>
      </p:sp>
      <p:sp>
        <p:nvSpPr>
          <p:cNvPr id="3" name="Content Placeholder 2">
            <a:extLst>
              <a:ext uri="{FF2B5EF4-FFF2-40B4-BE49-F238E27FC236}">
                <a16:creationId xmlns:a16="http://schemas.microsoft.com/office/drawing/2014/main" id="{24AB797E-5F14-C94C-B33E-ADF7641DACD9}"/>
              </a:ext>
            </a:extLst>
          </p:cNvPr>
          <p:cNvSpPr>
            <a:spLocks noGrp="1"/>
          </p:cNvSpPr>
          <p:nvPr>
            <p:ph idx="1"/>
          </p:nvPr>
        </p:nvSpPr>
        <p:spPr/>
        <p:txBody>
          <a:bodyPr/>
          <a:lstStyle/>
          <a:p>
            <a:pPr marL="342900" indent="-342900">
              <a:buFont typeface="+mj-lt"/>
              <a:buAutoNum type="arabicPeriod"/>
            </a:pPr>
            <a:r>
              <a:rPr lang="en-US" dirty="0"/>
              <a:t>Vary proportion of tests positive, pool size and percent of samples with Ct &gt; </a:t>
            </a:r>
            <a:r>
              <a:rPr lang="en-US" dirty="0" err="1"/>
              <a:t>LoD</a:t>
            </a:r>
            <a:r>
              <a:rPr lang="en-US" dirty="0"/>
              <a:t>, then compare average tests per sample and positive percent agreement</a:t>
            </a:r>
          </a:p>
          <a:p>
            <a:pPr marL="342900" indent="-342900">
              <a:buFont typeface="+mj-lt"/>
              <a:buAutoNum type="arabicPeriod"/>
            </a:pPr>
            <a:r>
              <a:rPr lang="en-US" dirty="0"/>
              <a:t>Vary correlation structure and sampling :</a:t>
            </a:r>
          </a:p>
          <a:p>
            <a:pPr marL="571500" lvl="1" indent="-342900">
              <a:buFont typeface="+mj-lt"/>
              <a:buAutoNum type="arabicPeriod"/>
            </a:pPr>
            <a:r>
              <a:rPr lang="en-US" dirty="0"/>
              <a:t>Sample correlated data uniformly (destroy correlation structure)</a:t>
            </a:r>
          </a:p>
          <a:p>
            <a:pPr marL="571500" lvl="1" indent="-342900">
              <a:buFont typeface="+mj-lt"/>
              <a:buAutoNum type="arabicPeriod"/>
            </a:pPr>
            <a:r>
              <a:rPr lang="en-US" dirty="0"/>
              <a:t>Sample by correlated data groups</a:t>
            </a:r>
          </a:p>
          <a:p>
            <a:pPr marL="800100" lvl="2" indent="-342900">
              <a:buFont typeface="+mj-lt"/>
              <a:buAutoNum type="arabicPeriod"/>
            </a:pPr>
            <a:r>
              <a:rPr lang="en-US" dirty="0"/>
              <a:t>Vary fraction of group sampled (fraction = 1, ¾, ½)</a:t>
            </a:r>
          </a:p>
          <a:p>
            <a:pPr marL="1028700" lvl="3" indent="-342900">
              <a:buFont typeface="+mj-lt"/>
              <a:buAutoNum type="arabicPeriod"/>
            </a:pPr>
            <a:r>
              <a:rPr lang="en-US" dirty="0"/>
              <a:t>Populate pools correlated data sampled by group (up to group size G), fill remaining spaces in pool with individuals sampled uniformly at random</a:t>
            </a:r>
          </a:p>
        </p:txBody>
      </p:sp>
    </p:spTree>
    <p:extLst>
      <p:ext uri="{BB962C8B-B14F-4D97-AF65-F5344CB8AC3E}">
        <p14:creationId xmlns:p14="http://schemas.microsoft.com/office/powerpoint/2010/main" val="264814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880E-8233-1F46-BA2A-253C3491EC73}"/>
              </a:ext>
            </a:extLst>
          </p:cNvPr>
          <p:cNvSpPr>
            <a:spLocks noGrp="1"/>
          </p:cNvSpPr>
          <p:nvPr>
            <p:ph type="title"/>
          </p:nvPr>
        </p:nvSpPr>
        <p:spPr>
          <a:xfrm>
            <a:off x="804672" y="442602"/>
            <a:ext cx="4486656" cy="1645920"/>
          </a:xfrm>
        </p:spPr>
        <p:txBody>
          <a:bodyPr vert="horz" lIns="274320" tIns="182880" rIns="274320" bIns="182880" rtlCol="0" anchor="ctr" anchorCtr="1">
            <a:normAutofit/>
          </a:bodyPr>
          <a:lstStyle/>
          <a:p>
            <a:r>
              <a:rPr lang="en-US" sz="2200" dirty="0"/>
              <a:t>Correlated Data sampled Uniformly vs Uncorrelated Data</a:t>
            </a:r>
          </a:p>
        </p:txBody>
      </p:sp>
      <p:sp>
        <p:nvSpPr>
          <p:cNvPr id="4" name="Content Placeholder 3">
            <a:extLst>
              <a:ext uri="{FF2B5EF4-FFF2-40B4-BE49-F238E27FC236}">
                <a16:creationId xmlns:a16="http://schemas.microsoft.com/office/drawing/2014/main" id="{4F844C1A-0BE9-5242-837C-037BB6299ADF}"/>
              </a:ext>
            </a:extLst>
          </p:cNvPr>
          <p:cNvSpPr>
            <a:spLocks noGrp="1"/>
          </p:cNvSpPr>
          <p:nvPr>
            <p:ph idx="1"/>
          </p:nvPr>
        </p:nvSpPr>
        <p:spPr>
          <a:xfrm>
            <a:off x="1056251" y="2347677"/>
            <a:ext cx="3798770" cy="1239894"/>
          </a:xfrm>
        </p:spPr>
        <p:txBody>
          <a:bodyPr vert="horz" lIns="91440" tIns="45720" rIns="91440" bIns="45720" rtlCol="0">
            <a:normAutofit/>
          </a:bodyPr>
          <a:lstStyle/>
          <a:p>
            <a:pPr marL="0" indent="0" algn="ctr">
              <a:buNone/>
            </a:pPr>
            <a:r>
              <a:rPr lang="en-US" b="1" dirty="0">
                <a:solidFill>
                  <a:schemeClr val="tx1">
                    <a:lumMod val="75000"/>
                    <a:lumOff val="25000"/>
                  </a:schemeClr>
                </a:solidFill>
              </a:rPr>
              <a:t>Expected PPA as function of pool size, proportion Ct &gt; </a:t>
            </a:r>
            <a:r>
              <a:rPr lang="en-US" b="1" dirty="0" err="1">
                <a:solidFill>
                  <a:schemeClr val="tx1">
                    <a:lumMod val="75000"/>
                    <a:lumOff val="25000"/>
                  </a:schemeClr>
                </a:solidFill>
              </a:rPr>
              <a:t>LoD</a:t>
            </a:r>
            <a:r>
              <a:rPr lang="en-US" b="1" dirty="0">
                <a:solidFill>
                  <a:schemeClr val="tx1">
                    <a:lumMod val="75000"/>
                    <a:lumOff val="25000"/>
                  </a:schemeClr>
                </a:solidFill>
              </a:rPr>
              <a:t>, proportion of tests positive</a:t>
            </a:r>
          </a:p>
          <a:p>
            <a:pPr marL="0" indent="0" algn="ctr">
              <a:buNone/>
            </a:pPr>
            <a:endParaRPr lang="en-US" dirty="0">
              <a:solidFill>
                <a:schemeClr val="tx1">
                  <a:lumMod val="75000"/>
                  <a:lumOff val="25000"/>
                </a:schemeClr>
              </a:solidFill>
            </a:endParaRPr>
          </a:p>
        </p:txBody>
      </p:sp>
      <p:sp>
        <p:nvSpPr>
          <p:cNvPr id="16" name="Rectangle 13">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929A0F7-02BE-8A40-8E6D-CDCEA0919DAF}"/>
              </a:ext>
            </a:extLst>
          </p:cNvPr>
          <p:cNvPicPr>
            <a:picLocks noChangeAspect="1"/>
          </p:cNvPicPr>
          <p:nvPr/>
        </p:nvPicPr>
        <p:blipFill>
          <a:blip r:embed="rId3"/>
          <a:stretch>
            <a:fillRect/>
          </a:stretch>
        </p:blipFill>
        <p:spPr>
          <a:xfrm>
            <a:off x="6876188" y="216437"/>
            <a:ext cx="4752394" cy="2970247"/>
          </a:xfrm>
          <a:prstGeom prst="rect">
            <a:avLst/>
          </a:prstGeom>
        </p:spPr>
      </p:pic>
      <p:pic>
        <p:nvPicPr>
          <p:cNvPr id="9" name="Picture 8">
            <a:extLst>
              <a:ext uri="{FF2B5EF4-FFF2-40B4-BE49-F238E27FC236}">
                <a16:creationId xmlns:a16="http://schemas.microsoft.com/office/drawing/2014/main" id="{F8AC9D5A-8790-3F48-86D4-9480405CB229}"/>
              </a:ext>
            </a:extLst>
          </p:cNvPr>
          <p:cNvPicPr>
            <a:picLocks noChangeAspect="1"/>
          </p:cNvPicPr>
          <p:nvPr/>
        </p:nvPicPr>
        <p:blipFill>
          <a:blip r:embed="rId4"/>
          <a:stretch>
            <a:fillRect/>
          </a:stretch>
        </p:blipFill>
        <p:spPr>
          <a:xfrm>
            <a:off x="7010179" y="3587571"/>
            <a:ext cx="4618403" cy="2886502"/>
          </a:xfrm>
          <a:prstGeom prst="rect">
            <a:avLst/>
          </a:prstGeom>
        </p:spPr>
      </p:pic>
      <p:sp>
        <p:nvSpPr>
          <p:cNvPr id="13" name="Content Placeholder 3">
            <a:extLst>
              <a:ext uri="{FF2B5EF4-FFF2-40B4-BE49-F238E27FC236}">
                <a16:creationId xmlns:a16="http://schemas.microsoft.com/office/drawing/2014/main" id="{EBCFC4A4-5C19-CA47-8113-04C1F3BBE11C}"/>
              </a:ext>
            </a:extLst>
          </p:cNvPr>
          <p:cNvSpPr txBox="1">
            <a:spLocks/>
          </p:cNvSpPr>
          <p:nvPr/>
        </p:nvSpPr>
        <p:spPr>
          <a:xfrm>
            <a:off x="696970" y="3620228"/>
            <a:ext cx="4702060" cy="238990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tx1">
                    <a:lumMod val="75000"/>
                    <a:lumOff val="25000"/>
                  </a:schemeClr>
                </a:solidFill>
              </a:rPr>
              <a:t>Results:</a:t>
            </a:r>
          </a:p>
          <a:p>
            <a:pPr marL="0" indent="0">
              <a:buNone/>
            </a:pPr>
            <a:r>
              <a:rPr lang="en-US" dirty="0">
                <a:solidFill>
                  <a:schemeClr val="tx1">
                    <a:lumMod val="75000"/>
                    <a:lumOff val="25000"/>
                  </a:schemeClr>
                </a:solidFill>
              </a:rPr>
              <a:t>- Increasing proportion Ct &gt;</a:t>
            </a:r>
            <a:r>
              <a:rPr lang="en-US" dirty="0" err="1">
                <a:solidFill>
                  <a:schemeClr val="tx1">
                    <a:lumMod val="75000"/>
                    <a:lumOff val="25000"/>
                  </a:schemeClr>
                </a:solidFill>
              </a:rPr>
              <a:t>LoD</a:t>
            </a:r>
            <a:r>
              <a:rPr lang="en-US" dirty="0">
                <a:solidFill>
                  <a:schemeClr val="tx1">
                    <a:lumMod val="75000"/>
                    <a:lumOff val="25000"/>
                  </a:schemeClr>
                </a:solidFill>
              </a:rPr>
              <a:t> </a:t>
            </a:r>
            <a:r>
              <a:rPr lang="en-US" dirty="0">
                <a:solidFill>
                  <a:schemeClr val="tx1">
                    <a:lumMod val="75000"/>
                    <a:lumOff val="25000"/>
                  </a:schemeClr>
                </a:solidFill>
                <a:sym typeface="Wingdings" pitchFamily="2" charset="2"/>
              </a:rPr>
              <a:t> </a:t>
            </a:r>
            <a:r>
              <a:rPr lang="en-US" dirty="0">
                <a:solidFill>
                  <a:schemeClr val="tx1">
                    <a:lumMod val="75000"/>
                    <a:lumOff val="25000"/>
                  </a:schemeClr>
                </a:solidFill>
              </a:rPr>
              <a:t>decreases PPA</a:t>
            </a:r>
          </a:p>
          <a:p>
            <a:pPr marL="0" indent="0">
              <a:buNone/>
            </a:pPr>
            <a:r>
              <a:rPr lang="en-US" dirty="0">
                <a:solidFill>
                  <a:schemeClr val="tx1">
                    <a:lumMod val="75000"/>
                    <a:lumOff val="25000"/>
                  </a:schemeClr>
                </a:solidFill>
              </a:rPr>
              <a:t>- Decreasing prop. positive </a:t>
            </a:r>
            <a:r>
              <a:rPr lang="en-US" dirty="0">
                <a:solidFill>
                  <a:schemeClr val="tx1">
                    <a:lumMod val="75000"/>
                    <a:lumOff val="25000"/>
                  </a:schemeClr>
                </a:solidFill>
                <a:sym typeface="Wingdings" pitchFamily="2" charset="2"/>
              </a:rPr>
              <a:t></a:t>
            </a:r>
            <a:r>
              <a:rPr lang="en-US" dirty="0">
                <a:solidFill>
                  <a:schemeClr val="tx1">
                    <a:lumMod val="75000"/>
                    <a:lumOff val="25000"/>
                  </a:schemeClr>
                </a:solidFill>
              </a:rPr>
              <a:t> decreases PPA</a:t>
            </a:r>
          </a:p>
          <a:p>
            <a:pPr marL="0" indent="0">
              <a:buNone/>
            </a:pPr>
            <a:r>
              <a:rPr lang="en-US" dirty="0">
                <a:solidFill>
                  <a:schemeClr val="tx1">
                    <a:lumMod val="75000"/>
                    <a:lumOff val="25000"/>
                  </a:schemeClr>
                </a:solidFill>
              </a:rPr>
              <a:t>- Increasing pool size </a:t>
            </a:r>
            <a:r>
              <a:rPr lang="en-US" dirty="0">
                <a:solidFill>
                  <a:schemeClr val="tx1">
                    <a:lumMod val="75000"/>
                    <a:lumOff val="25000"/>
                  </a:schemeClr>
                </a:solidFill>
                <a:sym typeface="Wingdings" pitchFamily="2" charset="2"/>
              </a:rPr>
              <a:t> decreases PPA at low prevalence, increases PPA at high prevalence</a:t>
            </a:r>
          </a:p>
          <a:p>
            <a:pPr marL="0" indent="0">
              <a:buNone/>
            </a:pPr>
            <a:r>
              <a:rPr lang="en-US" dirty="0">
                <a:solidFill>
                  <a:schemeClr val="tx1">
                    <a:lumMod val="75000"/>
                    <a:lumOff val="25000"/>
                  </a:schemeClr>
                </a:solidFill>
              </a:rPr>
              <a:t>- No difference between correlated data sampled uniformly and uncorrelated data</a:t>
            </a:r>
          </a:p>
        </p:txBody>
      </p:sp>
    </p:spTree>
    <p:extLst>
      <p:ext uri="{BB962C8B-B14F-4D97-AF65-F5344CB8AC3E}">
        <p14:creationId xmlns:p14="http://schemas.microsoft.com/office/powerpoint/2010/main" val="3349247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A7B9F-BCD5-3F4C-9DA7-97ACDCA6ED24}"/>
              </a:ext>
            </a:extLst>
          </p:cNvPr>
          <p:cNvSpPr>
            <a:spLocks noGrp="1"/>
          </p:cNvSpPr>
          <p:nvPr>
            <p:ph type="title"/>
          </p:nvPr>
        </p:nvSpPr>
        <p:spPr>
          <a:xfrm>
            <a:off x="804674" y="434393"/>
            <a:ext cx="3044950" cy="1627792"/>
          </a:xfrm>
        </p:spPr>
        <p:txBody>
          <a:bodyPr vert="horz" lIns="274320" tIns="182880" rIns="274320" bIns="182880" rtlCol="0" anchor="ctr" anchorCtr="1">
            <a:normAutofit/>
          </a:bodyPr>
          <a:lstStyle/>
          <a:p>
            <a:r>
              <a:rPr lang="en-US" sz="1600" dirty="0"/>
              <a:t>Correlated Data sampled Uniformly vs Uncorrelated Data</a:t>
            </a:r>
            <a:endParaRPr lang="en-US" sz="1500" dirty="0"/>
          </a:p>
        </p:txBody>
      </p:sp>
      <p:pic>
        <p:nvPicPr>
          <p:cNvPr id="7" name="Content Placeholder 6">
            <a:extLst>
              <a:ext uri="{FF2B5EF4-FFF2-40B4-BE49-F238E27FC236}">
                <a16:creationId xmlns:a16="http://schemas.microsoft.com/office/drawing/2014/main" id="{47E7FB98-D7F0-D74D-96D2-18D6A25F27BF}"/>
              </a:ext>
            </a:extLst>
          </p:cNvPr>
          <p:cNvPicPr>
            <a:picLocks noGrp="1" noChangeAspect="1"/>
          </p:cNvPicPr>
          <p:nvPr>
            <p:ph idx="1"/>
          </p:nvPr>
        </p:nvPicPr>
        <p:blipFill>
          <a:blip r:embed="rId3"/>
          <a:stretch>
            <a:fillRect/>
          </a:stretch>
        </p:blipFill>
        <p:spPr>
          <a:xfrm>
            <a:off x="5294376" y="1316164"/>
            <a:ext cx="6257544" cy="3910965"/>
          </a:xfrm>
          <a:prstGeom prst="rect">
            <a:avLst/>
          </a:prstGeom>
        </p:spPr>
      </p:pic>
      <p:sp>
        <p:nvSpPr>
          <p:cNvPr id="11" name="Content Placeholder 3">
            <a:extLst>
              <a:ext uri="{FF2B5EF4-FFF2-40B4-BE49-F238E27FC236}">
                <a16:creationId xmlns:a16="http://schemas.microsoft.com/office/drawing/2014/main" id="{6705D587-B163-124C-9378-B0A8C5747C9E}"/>
              </a:ext>
            </a:extLst>
          </p:cNvPr>
          <p:cNvSpPr txBox="1">
            <a:spLocks/>
          </p:cNvSpPr>
          <p:nvPr/>
        </p:nvSpPr>
        <p:spPr>
          <a:xfrm>
            <a:off x="263328" y="2358005"/>
            <a:ext cx="3798770" cy="12398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ctr"/>
            <a:r>
              <a:rPr lang="en-US" b="1" dirty="0">
                <a:solidFill>
                  <a:schemeClr val="tx1">
                    <a:lumMod val="75000"/>
                    <a:lumOff val="25000"/>
                  </a:schemeClr>
                </a:solidFill>
              </a:rPr>
              <a:t>Testing efficiency as function of pool size, proportion Ct&gt;</a:t>
            </a:r>
            <a:r>
              <a:rPr lang="en-US" b="1" dirty="0" err="1">
                <a:solidFill>
                  <a:schemeClr val="tx1">
                    <a:lumMod val="75000"/>
                    <a:lumOff val="25000"/>
                  </a:schemeClr>
                </a:solidFill>
              </a:rPr>
              <a:t>LoD</a:t>
            </a:r>
            <a:r>
              <a:rPr lang="en-US" b="1" dirty="0">
                <a:solidFill>
                  <a:schemeClr val="tx1">
                    <a:lumMod val="75000"/>
                    <a:lumOff val="25000"/>
                  </a:schemeClr>
                </a:solidFill>
              </a:rPr>
              <a:t>, proportion of tests positive</a:t>
            </a:r>
          </a:p>
          <a:p>
            <a:pPr marL="0" indent="0" algn="ctr">
              <a:buFont typeface="Arial" panose="020B0604020202020204" pitchFamily="34" charset="0"/>
              <a:buNone/>
            </a:pPr>
            <a:endParaRPr lang="en-US" b="1" dirty="0">
              <a:solidFill>
                <a:schemeClr val="tx1">
                  <a:lumMod val="75000"/>
                  <a:lumOff val="25000"/>
                </a:schemeClr>
              </a:solidFill>
            </a:endParaRPr>
          </a:p>
        </p:txBody>
      </p:sp>
      <p:sp>
        <p:nvSpPr>
          <p:cNvPr id="13" name="Content Placeholder 3">
            <a:extLst>
              <a:ext uri="{FF2B5EF4-FFF2-40B4-BE49-F238E27FC236}">
                <a16:creationId xmlns:a16="http://schemas.microsoft.com/office/drawing/2014/main" id="{D6F22DD2-F5EE-DD4A-898F-FE9AF1E0FCEC}"/>
              </a:ext>
            </a:extLst>
          </p:cNvPr>
          <p:cNvSpPr txBox="1">
            <a:spLocks/>
          </p:cNvSpPr>
          <p:nvPr/>
        </p:nvSpPr>
        <p:spPr>
          <a:xfrm>
            <a:off x="526655" y="3675908"/>
            <a:ext cx="3798770" cy="23899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tx1">
                    <a:lumMod val="75000"/>
                    <a:lumOff val="25000"/>
                  </a:schemeClr>
                </a:solidFill>
              </a:rPr>
              <a:t>Results:</a:t>
            </a:r>
          </a:p>
          <a:p>
            <a:pPr marL="0" indent="0">
              <a:buNone/>
            </a:pPr>
            <a:r>
              <a:rPr lang="en-US" dirty="0">
                <a:solidFill>
                  <a:schemeClr val="tx1">
                    <a:lumMod val="75000"/>
                    <a:lumOff val="25000"/>
                  </a:schemeClr>
                </a:solidFill>
              </a:rPr>
              <a:t>- Decreasing prop. Positive (prevalence) </a:t>
            </a:r>
            <a:r>
              <a:rPr lang="en-US" dirty="0">
                <a:solidFill>
                  <a:schemeClr val="tx1">
                    <a:lumMod val="75000"/>
                    <a:lumOff val="25000"/>
                  </a:schemeClr>
                </a:solidFill>
                <a:sym typeface="Wingdings" pitchFamily="2" charset="2"/>
              </a:rPr>
              <a:t> increasing efficiency </a:t>
            </a: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 No difference between correlated data sampled uniformly and uncorrelated data</a:t>
            </a:r>
          </a:p>
        </p:txBody>
      </p:sp>
    </p:spTree>
    <p:extLst>
      <p:ext uri="{BB962C8B-B14F-4D97-AF65-F5344CB8AC3E}">
        <p14:creationId xmlns:p14="http://schemas.microsoft.com/office/powerpoint/2010/main" val="3577100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A7B9F-BCD5-3F4C-9DA7-97ACDCA6ED24}"/>
              </a:ext>
            </a:extLst>
          </p:cNvPr>
          <p:cNvSpPr>
            <a:spLocks noGrp="1"/>
          </p:cNvSpPr>
          <p:nvPr>
            <p:ph type="title"/>
          </p:nvPr>
        </p:nvSpPr>
        <p:spPr>
          <a:xfrm>
            <a:off x="585061" y="455000"/>
            <a:ext cx="3681958" cy="1728044"/>
          </a:xfrm>
          <a:noFill/>
          <a:ln>
            <a:solidFill>
              <a:schemeClr val="bg1"/>
            </a:solidFill>
          </a:ln>
        </p:spPr>
        <p:txBody>
          <a:bodyPr vert="horz" wrap="square" lIns="182880" tIns="182880" rIns="182880" bIns="182880" rtlCol="0" anchor="ctr" anchorCtr="1">
            <a:normAutofit/>
          </a:bodyPr>
          <a:lstStyle/>
          <a:p>
            <a:r>
              <a:rPr lang="en-US" sz="2000">
                <a:solidFill>
                  <a:schemeClr val="bg1"/>
                </a:solidFill>
              </a:rPr>
              <a:t>Correlated Data sampled by group vs Uncorrelated Data</a:t>
            </a:r>
            <a:endParaRPr lang="en-US" sz="2000" dirty="0">
              <a:solidFill>
                <a:schemeClr val="bg1"/>
              </a:solidFill>
            </a:endParaRPr>
          </a:p>
        </p:txBody>
      </p:sp>
      <p:sp>
        <p:nvSpPr>
          <p:cNvPr id="11" name="Content Placeholder 3">
            <a:extLst>
              <a:ext uri="{FF2B5EF4-FFF2-40B4-BE49-F238E27FC236}">
                <a16:creationId xmlns:a16="http://schemas.microsoft.com/office/drawing/2014/main" id="{6705D587-B163-124C-9378-B0A8C5747C9E}"/>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bg1"/>
                </a:solidFill>
              </a:rPr>
              <a:t>Expected PPA</a:t>
            </a:r>
          </a:p>
        </p:txBody>
      </p:sp>
      <p:sp>
        <p:nvSpPr>
          <p:cNvPr id="13" name="Content Placeholder 3">
            <a:extLst>
              <a:ext uri="{FF2B5EF4-FFF2-40B4-BE49-F238E27FC236}">
                <a16:creationId xmlns:a16="http://schemas.microsoft.com/office/drawing/2014/main" id="{D6F22DD2-F5EE-DD4A-898F-FE9AF1E0FCEC}"/>
              </a:ext>
            </a:extLst>
          </p:cNvPr>
          <p:cNvSpPr txBox="1">
            <a:spLocks/>
          </p:cNvSpPr>
          <p:nvPr/>
        </p:nvSpPr>
        <p:spPr>
          <a:xfrm>
            <a:off x="526655" y="3429000"/>
            <a:ext cx="3798770" cy="23899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bg1"/>
                </a:solidFill>
              </a:rPr>
              <a:t>Overall trends:</a:t>
            </a:r>
          </a:p>
          <a:p>
            <a:pPr marL="0" indent="0">
              <a:buNone/>
            </a:pPr>
            <a:r>
              <a:rPr lang="en-US" dirty="0">
                <a:solidFill>
                  <a:schemeClr val="bg1"/>
                </a:solidFill>
              </a:rPr>
              <a:t>- Increasing Ct </a:t>
            </a:r>
            <a:r>
              <a:rPr lang="en-US" dirty="0">
                <a:solidFill>
                  <a:schemeClr val="bg1"/>
                </a:solidFill>
                <a:sym typeface="Wingdings" pitchFamily="2" charset="2"/>
              </a:rPr>
              <a:t> </a:t>
            </a:r>
            <a:r>
              <a:rPr lang="en-US" dirty="0">
                <a:solidFill>
                  <a:schemeClr val="bg1"/>
                </a:solidFill>
              </a:rPr>
              <a:t>decreases PPA</a:t>
            </a:r>
          </a:p>
          <a:p>
            <a:pPr marL="0" indent="0">
              <a:buNone/>
            </a:pPr>
            <a:r>
              <a:rPr lang="en-US" dirty="0">
                <a:solidFill>
                  <a:schemeClr val="bg1"/>
                </a:solidFill>
              </a:rPr>
              <a:t>- Decreasing prop. positive </a:t>
            </a:r>
            <a:r>
              <a:rPr lang="en-US" dirty="0">
                <a:solidFill>
                  <a:schemeClr val="bg1"/>
                </a:solidFill>
                <a:sym typeface="Wingdings" pitchFamily="2" charset="2"/>
              </a:rPr>
              <a:t></a:t>
            </a:r>
            <a:r>
              <a:rPr lang="en-US" dirty="0">
                <a:solidFill>
                  <a:schemeClr val="bg1"/>
                </a:solidFill>
              </a:rPr>
              <a:t> decreases PPA</a:t>
            </a:r>
          </a:p>
          <a:p>
            <a:pPr marL="0" indent="0">
              <a:buNone/>
            </a:pPr>
            <a:r>
              <a:rPr lang="en-US" dirty="0">
                <a:solidFill>
                  <a:schemeClr val="bg1"/>
                </a:solidFill>
              </a:rPr>
              <a:t>- Increasing pool size </a:t>
            </a:r>
            <a:r>
              <a:rPr lang="en-US" dirty="0">
                <a:solidFill>
                  <a:schemeClr val="bg1"/>
                </a:solidFill>
                <a:sym typeface="Wingdings" pitchFamily="2" charset="2"/>
              </a:rPr>
              <a:t> decreases PPA at low prevalence, increases PPA at </a:t>
            </a:r>
            <a:r>
              <a:rPr lang="en-US">
                <a:solidFill>
                  <a:schemeClr val="bg1"/>
                </a:solidFill>
                <a:sym typeface="Wingdings" pitchFamily="2" charset="2"/>
              </a:rPr>
              <a:t>high prevalence</a:t>
            </a:r>
            <a:endParaRPr lang="en-US" dirty="0">
              <a:solidFill>
                <a:schemeClr val="bg1"/>
              </a:solidFill>
              <a:sym typeface="Wingdings" pitchFamily="2" charset="2"/>
            </a:endParaRPr>
          </a:p>
        </p:txBody>
      </p:sp>
      <p:pic>
        <p:nvPicPr>
          <p:cNvPr id="6" name="Content Placeholder 5">
            <a:extLst>
              <a:ext uri="{FF2B5EF4-FFF2-40B4-BE49-F238E27FC236}">
                <a16:creationId xmlns:a16="http://schemas.microsoft.com/office/drawing/2014/main" id="{98550395-5FF7-8C4E-8AF4-3A269F713499}"/>
              </a:ext>
            </a:extLst>
          </p:cNvPr>
          <p:cNvPicPr>
            <a:picLocks noGrp="1" noChangeAspect="1"/>
          </p:cNvPicPr>
          <p:nvPr>
            <p:ph idx="1"/>
          </p:nvPr>
        </p:nvPicPr>
        <p:blipFill>
          <a:blip r:embed="rId3"/>
          <a:stretch>
            <a:fillRect/>
          </a:stretch>
        </p:blipFill>
        <p:spPr>
          <a:xfrm>
            <a:off x="4818938" y="152729"/>
            <a:ext cx="4963160" cy="3101975"/>
          </a:xfrm>
        </p:spPr>
      </p:pic>
      <p:pic>
        <p:nvPicPr>
          <p:cNvPr id="9" name="Picture 8">
            <a:extLst>
              <a:ext uri="{FF2B5EF4-FFF2-40B4-BE49-F238E27FC236}">
                <a16:creationId xmlns:a16="http://schemas.microsoft.com/office/drawing/2014/main" id="{272E910A-2F08-6140-8310-B02C8B2A9285}"/>
              </a:ext>
            </a:extLst>
          </p:cNvPr>
          <p:cNvPicPr>
            <a:picLocks noChangeAspect="1"/>
          </p:cNvPicPr>
          <p:nvPr/>
        </p:nvPicPr>
        <p:blipFill>
          <a:blip r:embed="rId4"/>
          <a:stretch>
            <a:fillRect/>
          </a:stretch>
        </p:blipFill>
        <p:spPr>
          <a:xfrm>
            <a:off x="6615653" y="3309257"/>
            <a:ext cx="5433622" cy="3396014"/>
          </a:xfrm>
          <a:prstGeom prst="rect">
            <a:avLst/>
          </a:prstGeom>
        </p:spPr>
      </p:pic>
      <p:sp>
        <p:nvSpPr>
          <p:cNvPr id="21" name="TextBox 20">
            <a:extLst>
              <a:ext uri="{FF2B5EF4-FFF2-40B4-BE49-F238E27FC236}">
                <a16:creationId xmlns:a16="http://schemas.microsoft.com/office/drawing/2014/main" id="{036678D1-D82F-5140-89C3-5A83C1E1D5E3}"/>
              </a:ext>
            </a:extLst>
          </p:cNvPr>
          <p:cNvSpPr txBox="1"/>
          <p:nvPr/>
        </p:nvSpPr>
        <p:spPr>
          <a:xfrm>
            <a:off x="10003729" y="826553"/>
            <a:ext cx="2045546" cy="1754326"/>
          </a:xfrm>
          <a:prstGeom prst="rect">
            <a:avLst/>
          </a:prstGeom>
          <a:noFill/>
        </p:spPr>
        <p:txBody>
          <a:bodyPr wrap="square" rtlCol="0">
            <a:spAutoFit/>
          </a:bodyPr>
          <a:lstStyle/>
          <a:p>
            <a:r>
              <a:rPr lang="en-US" dirty="0"/>
              <a:t>Correlated vs. uncorrelated: large pool size, many samples above </a:t>
            </a:r>
            <a:r>
              <a:rPr lang="en-US" dirty="0" err="1"/>
              <a:t>LoD</a:t>
            </a:r>
            <a:r>
              <a:rPr lang="en-US" dirty="0"/>
              <a:t> </a:t>
            </a:r>
            <a:r>
              <a:rPr lang="en-US" dirty="0">
                <a:sym typeface="Wingdings" pitchFamily="2" charset="2"/>
              </a:rPr>
              <a:t> lower PPA than uncorrelated</a:t>
            </a:r>
            <a:endParaRPr lang="en-US" dirty="0"/>
          </a:p>
        </p:txBody>
      </p:sp>
    </p:spTree>
    <p:extLst>
      <p:ext uri="{BB962C8B-B14F-4D97-AF65-F5344CB8AC3E}">
        <p14:creationId xmlns:p14="http://schemas.microsoft.com/office/powerpoint/2010/main" val="2316878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DF7B-11C8-434C-854D-717ABFD5EB7F}"/>
              </a:ext>
            </a:extLst>
          </p:cNvPr>
          <p:cNvSpPr>
            <a:spLocks noGrp="1"/>
          </p:cNvSpPr>
          <p:nvPr>
            <p:ph type="title"/>
          </p:nvPr>
        </p:nvSpPr>
        <p:spPr/>
        <p:txBody>
          <a:bodyPr/>
          <a:lstStyle/>
          <a:p>
            <a:r>
              <a:rPr lang="en-US" dirty="0"/>
              <a:t>Simulating Correlation in transmission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70B65C-201A-C84A-A617-0E2F976BB2AF}"/>
                  </a:ext>
                </a:extLst>
              </p:cNvPr>
              <p:cNvSpPr>
                <a:spLocks noGrp="1"/>
              </p:cNvSpPr>
              <p:nvPr>
                <p:ph idx="1"/>
              </p:nvPr>
            </p:nvSpPr>
            <p:spPr/>
            <p:txBody>
              <a:bodyPr/>
              <a:lstStyle/>
              <a:p>
                <a:r>
                  <a:rPr lang="en-US" dirty="0">
                    <a:solidFill>
                      <a:schemeClr val="tx1">
                        <a:lumMod val="75000"/>
                        <a:lumOff val="25000"/>
                      </a:schemeClr>
                    </a:solidFill>
                  </a:rPr>
                  <a:t>Recall- Calculate PPA, average expected tests per sample and </a:t>
                </a:r>
                <a:r>
                  <a:rPr lang="en-US" b="1" dirty="0">
                    <a:solidFill>
                      <a:schemeClr val="tx1">
                        <a:lumMod val="75000"/>
                        <a:lumOff val="25000"/>
                      </a:schemeClr>
                    </a:solidFill>
                  </a:rPr>
                  <a:t>weight results by the probability of observing a given pool combination with </a:t>
                </a:r>
                <a:r>
                  <a:rPr lang="en-US" b="1" i="1" dirty="0" err="1">
                    <a:solidFill>
                      <a:schemeClr val="tx1">
                        <a:lumMod val="75000"/>
                        <a:lumOff val="25000"/>
                      </a:schemeClr>
                    </a:solidFill>
                  </a:rPr>
                  <a:t>i</a:t>
                </a:r>
                <a:r>
                  <a:rPr lang="en-US" b="1" i="1" dirty="0">
                    <a:solidFill>
                      <a:schemeClr val="tx1">
                        <a:lumMod val="75000"/>
                        <a:lumOff val="25000"/>
                      </a:schemeClr>
                    </a:solidFill>
                  </a:rPr>
                  <a:t> </a:t>
                </a:r>
                <a:r>
                  <a:rPr lang="en-US" b="1" dirty="0">
                    <a:solidFill>
                      <a:schemeClr val="tx1">
                        <a:lumMod val="75000"/>
                        <a:lumOff val="25000"/>
                      </a:schemeClr>
                    </a:solidFill>
                  </a:rPr>
                  <a:t>individual positive samples (from 1 to </a:t>
                </a:r>
                <a:r>
                  <a:rPr lang="en-US" b="1" i="1" dirty="0" err="1">
                    <a:solidFill>
                      <a:schemeClr val="tx1">
                        <a:lumMod val="75000"/>
                        <a:lumOff val="25000"/>
                      </a:schemeClr>
                    </a:solidFill>
                  </a:rPr>
                  <a:t>group_size</a:t>
                </a:r>
                <a:r>
                  <a:rPr lang="en-US" b="1" dirty="0">
                    <a:solidFill>
                      <a:schemeClr val="tx1">
                        <a:lumMod val="75000"/>
                        <a:lumOff val="25000"/>
                      </a:schemeClr>
                    </a:solidFill>
                  </a:rPr>
                  <a:t>) using a</a:t>
                </a:r>
                <a:r>
                  <a:rPr lang="en-US" b="1" dirty="0"/>
                  <a:t> </a:t>
                </a:r>
                <a:r>
                  <a:rPr lang="en-US" b="1" dirty="0">
                    <a:solidFill>
                      <a:schemeClr val="accent3"/>
                    </a:solidFill>
                  </a:rPr>
                  <a:t>binomial distribution</a:t>
                </a:r>
                <a:r>
                  <a:rPr lang="en-US" dirty="0">
                    <a:solidFill>
                      <a:schemeClr val="accent3"/>
                    </a:solidFill>
                  </a:rPr>
                  <a:t> </a:t>
                </a:r>
              </a:p>
              <a:p>
                <a:r>
                  <a:rPr lang="en-US" dirty="0">
                    <a:solidFill>
                      <a:schemeClr val="tx1">
                        <a:lumMod val="75000"/>
                        <a:lumOff val="25000"/>
                      </a:schemeClr>
                    </a:solidFill>
                  </a:rPr>
                  <a:t>If samples are correlated, no longer want to weight by binomial distribution</a:t>
                </a:r>
              </a:p>
              <a:p>
                <a:r>
                  <a:rPr lang="en-US" dirty="0">
                    <a:solidFill>
                      <a:schemeClr val="tx1">
                        <a:lumMod val="75000"/>
                        <a:lumOff val="25000"/>
                      </a:schemeClr>
                    </a:solidFill>
                  </a:rPr>
                  <a:t>By Monte Carlo simulation, calculate P( # positive = k | pool size = K, prevalence) for </a:t>
                </a:r>
                <a14:m>
                  <m:oMath xmlns:m="http://schemas.openxmlformats.org/officeDocument/2006/math">
                    <m:r>
                      <a:rPr lang="en-US" b="0" i="1" smtClean="0">
                        <a:solidFill>
                          <a:schemeClr val="tx1">
                            <a:lumMod val="75000"/>
                            <a:lumOff val="25000"/>
                          </a:schemeClr>
                        </a:solidFill>
                        <a:latin typeface="Cambria Math" panose="02040503050406030204" pitchFamily="18" charset="0"/>
                      </a:rPr>
                      <m:t>𝐾</m:t>
                    </m:r>
                    <m:r>
                      <a:rPr lang="en-US" b="0" i="1" smtClean="0">
                        <a:solidFill>
                          <a:schemeClr val="tx1">
                            <a:lumMod val="75000"/>
                            <a:lumOff val="25000"/>
                          </a:schemeClr>
                        </a:solidFill>
                        <a:latin typeface="Cambria Math" panose="02040503050406030204" pitchFamily="18" charset="0"/>
                      </a:rPr>
                      <m:t> ∈</m:t>
                    </m:r>
                    <m:d>
                      <m:dPr>
                        <m:ctrlPr>
                          <a:rPr lang="en-US"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rPr>
                          <m:t>1, 20</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d>
                      <m:dPr>
                        <m:ctrlPr>
                          <a:rPr lang="en-US"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rPr>
                          <m:t>1, 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𝐾</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𝑝𝑟𝑒𝑣</m:t>
                    </m:r>
                    <m:r>
                      <a:rPr lang="en-US" b="0" i="1" smtClean="0">
                        <a:solidFill>
                          <a:schemeClr val="tx1">
                            <a:lumMod val="75000"/>
                            <a:lumOff val="25000"/>
                          </a:schemeClr>
                        </a:solidFill>
                        <a:latin typeface="Cambria Math" panose="02040503050406030204" pitchFamily="18" charset="0"/>
                        <a:ea typeface="Cambria Math" panose="02040503050406030204" pitchFamily="18" charset="0"/>
                      </a:rPr>
                      <m:t> ∈(0.001,  0.01,  0.03,  0.05,  0.1,  0.15)</m:t>
                    </m:r>
                  </m:oMath>
                </a14:m>
                <a:endParaRPr lang="en-US" dirty="0">
                  <a:solidFill>
                    <a:schemeClr val="tx1">
                      <a:lumMod val="75000"/>
                      <a:lumOff val="25000"/>
                    </a:schemeClr>
                  </a:solidFill>
                </a:endParaRPr>
              </a:p>
              <a:p>
                <a:endParaRPr lang="en-US" dirty="0">
                  <a:solidFill>
                    <a:schemeClr val="tx1">
                      <a:lumMod val="75000"/>
                      <a:lumOff val="25000"/>
                    </a:schemeClr>
                  </a:solidFill>
                </a:endParaRPr>
              </a:p>
            </p:txBody>
          </p:sp>
        </mc:Choice>
        <mc:Fallback>
          <p:sp>
            <p:nvSpPr>
              <p:cNvPr id="3" name="Content Placeholder 2">
                <a:extLst>
                  <a:ext uri="{FF2B5EF4-FFF2-40B4-BE49-F238E27FC236}">
                    <a16:creationId xmlns:a16="http://schemas.microsoft.com/office/drawing/2014/main" id="{1D70B65C-201A-C84A-A617-0E2F976BB2AF}"/>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326081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1EEC-C5C0-5447-AA3F-3B3133BB67D0}"/>
              </a:ext>
            </a:extLst>
          </p:cNvPr>
          <p:cNvSpPr>
            <a:spLocks noGrp="1"/>
          </p:cNvSpPr>
          <p:nvPr>
            <p:ph type="title"/>
          </p:nvPr>
        </p:nvSpPr>
        <p:spPr/>
        <p:txBody>
          <a:bodyPr/>
          <a:lstStyle/>
          <a:p>
            <a:r>
              <a:rPr lang="en-US" dirty="0"/>
              <a:t>Simulating Correlation in transmission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23683F-FD4B-CE45-A7E5-EA78D0E73CC1}"/>
                  </a:ext>
                </a:extLst>
              </p:cNvPr>
              <p:cNvSpPr>
                <a:spLocks noGrp="1"/>
              </p:cNvSpPr>
              <p:nvPr>
                <p:ph idx="1"/>
              </p:nvPr>
            </p:nvSpPr>
            <p:spPr>
              <a:xfrm>
                <a:off x="2231136" y="2638044"/>
                <a:ext cx="6771012" cy="3936927"/>
              </a:xfrm>
            </p:spPr>
            <p:txBody>
              <a:bodyPr>
                <a:normAutofit/>
              </a:bodyPr>
              <a:lstStyle/>
              <a:p>
                <a:r>
                  <a:rPr lang="en-US" dirty="0"/>
                  <a:t>Fully connected network of size </a:t>
                </a:r>
                <a:r>
                  <a:rPr lang="en-US" i="1" dirty="0"/>
                  <a:t>N</a:t>
                </a:r>
              </a:p>
              <a:p>
                <a:r>
                  <a:rPr lang="en-US" dirty="0"/>
                  <a:t>Generate random transmission probabilities all edges</a:t>
                </a:r>
              </a:p>
              <a:p>
                <a:pPr lvl="1"/>
                <a:r>
                  <a:rPr lang="en-US" dirty="0"/>
                  <a:t>Select transmission probabilities from the literature </a:t>
                </a:r>
              </a:p>
              <a:p>
                <a:r>
                  <a:rPr lang="en-US" dirty="0"/>
                  <a:t>Each individual’s risk (</a:t>
                </a:r>
                <a:r>
                  <a:rPr lang="en-US" i="1" dirty="0" err="1"/>
                  <a:t>risk_prob</a:t>
                </a:r>
                <a:r>
                  <a:rPr lang="en-US" dirty="0"/>
                  <a:t>) of becoming infected from outside network is a multiple (1, 2, …) of the prevalence in the population</a:t>
                </a:r>
              </a:p>
              <a:p>
                <a:r>
                  <a:rPr lang="en-US" dirty="0"/>
                  <a:t>Bernoulli to decide if someone is infected </a:t>
                </a:r>
              </a:p>
              <a:p>
                <a:pPr lvl="1"/>
                <a:r>
                  <a:rPr lang="en-US" dirty="0"/>
                  <a:t> </a:t>
                </a:r>
                <a14:m>
                  <m:oMath xmlns:m="http://schemas.openxmlformats.org/officeDocument/2006/math">
                    <m:r>
                      <a:rPr lang="en-US" b="0" i="1" smtClean="0">
                        <a:latin typeface="Cambria Math" panose="02040503050406030204" pitchFamily="18" charset="0"/>
                      </a:rPr>
                      <m:t>𝐵𝑒𝑟𝑛𝑜𝑢𝑙𝑙𝑖</m:t>
                    </m:r>
                    <m:r>
                      <a:rPr lang="en-US" b="0" i="1" smtClean="0">
                        <a:latin typeface="Cambria Math" panose="02040503050406030204" pitchFamily="18" charset="0"/>
                      </a:rPr>
                      <m:t>(1−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𝑟𝑖𝑠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𝑝𝑟𝑜𝑏</m:t>
                            </m:r>
                          </m:sub>
                        </m:sSub>
                        <m:r>
                          <a:rPr lang="en-US" b="0" i="1" smtClean="0">
                            <a:latin typeface="Cambria Math" panose="02040503050406030204" pitchFamily="18" charset="0"/>
                          </a:rPr>
                          <m:t>)))</m:t>
                        </m:r>
                      </m:e>
                    </m:nary>
                  </m:oMath>
                </a14:m>
                <a:endParaRPr lang="en-US" dirty="0"/>
              </a:p>
              <a:p>
                <a:r>
                  <a:rPr lang="en-US" dirty="0"/>
                  <a:t>Transmit infection: select infector individual by drawing from multinomial distribution, propagate infection based on transmission probabilities specified in Sigma</a:t>
                </a:r>
              </a:p>
            </p:txBody>
          </p:sp>
        </mc:Choice>
        <mc:Fallback>
          <p:sp>
            <p:nvSpPr>
              <p:cNvPr id="3" name="Content Placeholder 2">
                <a:extLst>
                  <a:ext uri="{FF2B5EF4-FFF2-40B4-BE49-F238E27FC236}">
                    <a16:creationId xmlns:a16="http://schemas.microsoft.com/office/drawing/2014/main" id="{E123683F-FD4B-CE45-A7E5-EA78D0E73CC1}"/>
                  </a:ext>
                </a:extLst>
              </p:cNvPr>
              <p:cNvSpPr>
                <a:spLocks noGrp="1" noRot="1" noChangeAspect="1" noMove="1" noResize="1" noEditPoints="1" noAdjustHandles="1" noChangeArrowheads="1" noChangeShapeType="1" noTextEdit="1"/>
              </p:cNvSpPr>
              <p:nvPr>
                <p:ph idx="1"/>
              </p:nvPr>
            </p:nvSpPr>
            <p:spPr>
              <a:xfrm>
                <a:off x="2231136" y="2638044"/>
                <a:ext cx="6771012" cy="3936927"/>
              </a:xfrm>
              <a:blipFill>
                <a:blip r:embed="rId3"/>
                <a:stretch>
                  <a:fillRect l="-562" t="-643"/>
                </a:stretch>
              </a:blipFill>
            </p:spPr>
            <p:txBody>
              <a:bodyPr/>
              <a:lstStyle/>
              <a:p>
                <a:r>
                  <a:rPr lang="en-US">
                    <a:noFill/>
                  </a:rPr>
                  <a:t> </a:t>
                </a:r>
              </a:p>
            </p:txBody>
          </p:sp>
        </mc:Fallback>
      </mc:AlternateContent>
      <p:pic>
        <p:nvPicPr>
          <p:cNvPr id="4" name="Picture 3" descr="A picture containing sitting, table, photo, wooden&#10;&#10;Description automatically generated">
            <a:extLst>
              <a:ext uri="{FF2B5EF4-FFF2-40B4-BE49-F238E27FC236}">
                <a16:creationId xmlns:a16="http://schemas.microsoft.com/office/drawing/2014/main" id="{F131C110-72FE-1B49-9015-348FA44A4B0C}"/>
              </a:ext>
            </a:extLst>
          </p:cNvPr>
          <p:cNvPicPr>
            <a:picLocks noChangeAspect="1"/>
          </p:cNvPicPr>
          <p:nvPr/>
        </p:nvPicPr>
        <p:blipFill rotWithShape="1">
          <a:blip r:embed="rId4"/>
          <a:srcRect l="11608" r="15325" b="8492"/>
          <a:stretch/>
        </p:blipFill>
        <p:spPr>
          <a:xfrm>
            <a:off x="9154886" y="3323844"/>
            <a:ext cx="2571649" cy="2350008"/>
          </a:xfrm>
          <a:prstGeom prst="rect">
            <a:avLst/>
          </a:prstGeom>
        </p:spPr>
      </p:pic>
    </p:spTree>
    <p:extLst>
      <p:ext uri="{BB962C8B-B14F-4D97-AF65-F5344CB8AC3E}">
        <p14:creationId xmlns:p14="http://schemas.microsoft.com/office/powerpoint/2010/main" val="183535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Next steps</a:t>
            </a:r>
          </a:p>
        </p:txBody>
      </p:sp>
      <p:sp>
        <p:nvSpPr>
          <p:cNvPr id="3" name="Content Placeholder 2">
            <a:extLst>
              <a:ext uri="{FF2B5EF4-FFF2-40B4-BE49-F238E27FC236}">
                <a16:creationId xmlns:a16="http://schemas.microsoft.com/office/drawing/2014/main" id="{89ACE23B-AF7F-8342-8541-14AC866A6342}"/>
              </a:ext>
            </a:extLst>
          </p:cNvPr>
          <p:cNvSpPr>
            <a:spLocks noGrp="1"/>
          </p:cNvSpPr>
          <p:nvPr>
            <p:ph idx="1"/>
          </p:nvPr>
        </p:nvSpPr>
        <p:spPr>
          <a:xfrm>
            <a:off x="5591695" y="1402080"/>
            <a:ext cx="5320696" cy="4053840"/>
          </a:xfrm>
        </p:spPr>
        <p:txBody>
          <a:bodyPr anchor="ctr">
            <a:normAutofit/>
          </a:bodyPr>
          <a:lstStyle/>
          <a:p>
            <a:r>
              <a:rPr lang="en-US" dirty="0"/>
              <a:t>Recalculate PPA and average expected tests per sample using P( # positive = k | pool size = K, prevalence) determined via simulation for correlated data</a:t>
            </a:r>
          </a:p>
          <a:p>
            <a:r>
              <a:rPr lang="en-US" dirty="0"/>
              <a:t>Use probabilities of transmission within different groups from the literature</a:t>
            </a:r>
          </a:p>
          <a:p>
            <a:r>
              <a:rPr lang="en-US" dirty="0"/>
              <a:t>Adapt models to reflect networks of differing risks</a:t>
            </a:r>
          </a:p>
          <a:p>
            <a:r>
              <a:rPr lang="en-US" dirty="0"/>
              <a:t>Develop recommendations for testing based on groups of differing risks</a:t>
            </a:r>
          </a:p>
          <a:p>
            <a:endParaRPr lang="en-US" dirty="0"/>
          </a:p>
        </p:txBody>
      </p:sp>
    </p:spTree>
    <p:extLst>
      <p:ext uri="{BB962C8B-B14F-4D97-AF65-F5344CB8AC3E}">
        <p14:creationId xmlns:p14="http://schemas.microsoft.com/office/powerpoint/2010/main" val="1477853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069A-8165-AD41-AED8-F92A959E062A}"/>
              </a:ext>
            </a:extLst>
          </p:cNvPr>
          <p:cNvSpPr>
            <a:spLocks noGrp="1"/>
          </p:cNvSpPr>
          <p:nvPr>
            <p:ph type="title"/>
          </p:nvPr>
        </p:nvSpPr>
        <p:spPr>
          <a:xfrm>
            <a:off x="5445496" y="978776"/>
            <a:ext cx="5925310" cy="1174991"/>
          </a:xfrm>
        </p:spPr>
        <p:txBody>
          <a:bodyPr>
            <a:normAutofit/>
          </a:bodyPr>
          <a:lstStyle/>
          <a:p>
            <a:r>
              <a:rPr lang="en-US" sz="2400" dirty="0"/>
              <a:t>acknowledgements</a:t>
            </a:r>
          </a:p>
        </p:txBody>
      </p:sp>
      <p:pic>
        <p:nvPicPr>
          <p:cNvPr id="4" name="Picture 3" descr="A close up of a toy&#10;&#10;Description automatically generated">
            <a:extLst>
              <a:ext uri="{FF2B5EF4-FFF2-40B4-BE49-F238E27FC236}">
                <a16:creationId xmlns:a16="http://schemas.microsoft.com/office/drawing/2014/main" id="{B57B0999-12FC-FF4D-8AA0-C00161E8E931}"/>
              </a:ext>
            </a:extLst>
          </p:cNvPr>
          <p:cNvPicPr>
            <a:picLocks noChangeAspect="1"/>
          </p:cNvPicPr>
          <p:nvPr/>
        </p:nvPicPr>
        <p:blipFill rotWithShape="1">
          <a:blip r:embed="rId2"/>
          <a:srcRect t="9134" b="318"/>
          <a:stretch/>
        </p:blipFill>
        <p:spPr>
          <a:xfrm rot="5400000">
            <a:off x="-1100327" y="1100327"/>
            <a:ext cx="6858000" cy="4657345"/>
          </a:xfrm>
          <a:prstGeom prst="rect">
            <a:avLst/>
          </a:prstGeom>
        </p:spPr>
      </p:pic>
      <p:sp>
        <p:nvSpPr>
          <p:cNvPr id="3" name="Content Placeholder 2">
            <a:extLst>
              <a:ext uri="{FF2B5EF4-FFF2-40B4-BE49-F238E27FC236}">
                <a16:creationId xmlns:a16="http://schemas.microsoft.com/office/drawing/2014/main" id="{47A32050-862A-304D-B08B-FC0688E9980B}"/>
              </a:ext>
            </a:extLst>
          </p:cNvPr>
          <p:cNvSpPr>
            <a:spLocks noGrp="1"/>
          </p:cNvSpPr>
          <p:nvPr>
            <p:ph idx="1"/>
          </p:nvPr>
        </p:nvSpPr>
        <p:spPr>
          <a:xfrm>
            <a:off x="5445496" y="2640692"/>
            <a:ext cx="5925310" cy="3255252"/>
          </a:xfrm>
        </p:spPr>
        <p:txBody>
          <a:bodyPr>
            <a:normAutofit/>
          </a:bodyPr>
          <a:lstStyle/>
          <a:p>
            <a:r>
              <a:rPr lang="en-US" dirty="0"/>
              <a:t>Pinsky Lab: Hannah Wang, MD; Catherine A. Hogan, MD, MSc; Benjamin A. Pinsky, MD, PhD </a:t>
            </a:r>
          </a:p>
          <a:p>
            <a:r>
              <a:rPr lang="en-US" dirty="0"/>
              <a:t>Holmes Group: Claire </a:t>
            </a:r>
            <a:r>
              <a:rPr lang="en-US" dirty="0" err="1"/>
              <a:t>Donnat</a:t>
            </a:r>
            <a:r>
              <a:rPr lang="en-US" dirty="0"/>
              <a:t>, Susan Holmes</a:t>
            </a:r>
          </a:p>
        </p:txBody>
      </p:sp>
    </p:spTree>
    <p:extLst>
      <p:ext uri="{BB962C8B-B14F-4D97-AF65-F5344CB8AC3E}">
        <p14:creationId xmlns:p14="http://schemas.microsoft.com/office/powerpoint/2010/main" val="3301712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23F3-1AA6-C44B-8051-F98E406A590F}"/>
              </a:ext>
            </a:extLst>
          </p:cNvPr>
          <p:cNvSpPr>
            <a:spLocks noGrp="1"/>
          </p:cNvSpPr>
          <p:nvPr>
            <p:ph type="title"/>
          </p:nvPr>
        </p:nvSpPr>
        <p:spPr/>
        <p:txBody>
          <a:bodyPr/>
          <a:lstStyle/>
          <a:p>
            <a:r>
              <a:rPr lang="en-US" dirty="0"/>
              <a:t>Tests per sample, correlated data</a:t>
            </a:r>
          </a:p>
        </p:txBody>
      </p:sp>
      <p:pic>
        <p:nvPicPr>
          <p:cNvPr id="5" name="Content Placeholder 4">
            <a:extLst>
              <a:ext uri="{FF2B5EF4-FFF2-40B4-BE49-F238E27FC236}">
                <a16:creationId xmlns:a16="http://schemas.microsoft.com/office/drawing/2014/main" id="{A9576A3F-7EA7-8649-8B0B-818FA473196B}"/>
              </a:ext>
            </a:extLst>
          </p:cNvPr>
          <p:cNvPicPr>
            <a:picLocks noGrp="1" noChangeAspect="1"/>
          </p:cNvPicPr>
          <p:nvPr>
            <p:ph idx="1"/>
          </p:nvPr>
        </p:nvPicPr>
        <p:blipFill>
          <a:blip r:embed="rId3"/>
          <a:stretch>
            <a:fillRect/>
          </a:stretch>
        </p:blipFill>
        <p:spPr>
          <a:xfrm>
            <a:off x="512874" y="2471816"/>
            <a:ext cx="5583126" cy="3489454"/>
          </a:xfrm>
        </p:spPr>
      </p:pic>
      <p:pic>
        <p:nvPicPr>
          <p:cNvPr id="7" name="Picture 6">
            <a:extLst>
              <a:ext uri="{FF2B5EF4-FFF2-40B4-BE49-F238E27FC236}">
                <a16:creationId xmlns:a16="http://schemas.microsoft.com/office/drawing/2014/main" id="{DCD7288C-F8E0-3441-8215-91948837CC94}"/>
              </a:ext>
            </a:extLst>
          </p:cNvPr>
          <p:cNvPicPr>
            <a:picLocks noChangeAspect="1"/>
          </p:cNvPicPr>
          <p:nvPr/>
        </p:nvPicPr>
        <p:blipFill>
          <a:blip r:embed="rId4"/>
          <a:stretch>
            <a:fillRect/>
          </a:stretch>
        </p:blipFill>
        <p:spPr>
          <a:xfrm>
            <a:off x="6308195" y="2471816"/>
            <a:ext cx="5583124" cy="3489453"/>
          </a:xfrm>
          <a:prstGeom prst="rect">
            <a:avLst/>
          </a:prstGeom>
        </p:spPr>
      </p:pic>
    </p:spTree>
    <p:extLst>
      <p:ext uri="{BB962C8B-B14F-4D97-AF65-F5344CB8AC3E}">
        <p14:creationId xmlns:p14="http://schemas.microsoft.com/office/powerpoint/2010/main" val="508336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115901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3F86-364D-B24F-8F7A-3687903F730A}"/>
              </a:ext>
            </a:extLst>
          </p:cNvPr>
          <p:cNvSpPr>
            <a:spLocks noGrp="1"/>
          </p:cNvSpPr>
          <p:nvPr>
            <p:ph type="title"/>
          </p:nvPr>
        </p:nvSpPr>
        <p:spPr/>
        <p:txBody>
          <a:bodyPr/>
          <a:lstStyle/>
          <a:p>
            <a:endParaRPr lang="en-US" dirty="0"/>
          </a:p>
        </p:txBody>
      </p:sp>
      <p:pic>
        <p:nvPicPr>
          <p:cNvPr id="5" name="Content Placeholder 4" descr="Chart&#10;&#10;Description automatically generated">
            <a:extLst>
              <a:ext uri="{FF2B5EF4-FFF2-40B4-BE49-F238E27FC236}">
                <a16:creationId xmlns:a16="http://schemas.microsoft.com/office/drawing/2014/main" id="{2E48EE03-824E-844D-A9BB-5AE6CDD4244A}"/>
              </a:ext>
            </a:extLst>
          </p:cNvPr>
          <p:cNvPicPr>
            <a:picLocks noGrp="1" noChangeAspect="1"/>
          </p:cNvPicPr>
          <p:nvPr>
            <p:ph idx="1"/>
          </p:nvPr>
        </p:nvPicPr>
        <p:blipFill>
          <a:blip r:embed="rId3"/>
          <a:stretch>
            <a:fillRect/>
          </a:stretch>
        </p:blipFill>
        <p:spPr>
          <a:xfrm>
            <a:off x="1378862" y="182422"/>
            <a:ext cx="9434275" cy="6493156"/>
          </a:xfrm>
        </p:spPr>
      </p:pic>
    </p:spTree>
    <p:extLst>
      <p:ext uri="{BB962C8B-B14F-4D97-AF65-F5344CB8AC3E}">
        <p14:creationId xmlns:p14="http://schemas.microsoft.com/office/powerpoint/2010/main" val="1943125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256-1989-CF48-A60C-8F820F37419A}"/>
              </a:ext>
            </a:extLst>
          </p:cNvPr>
          <p:cNvSpPr>
            <a:spLocks noGrp="1"/>
          </p:cNvSpPr>
          <p:nvPr>
            <p:ph type="title"/>
          </p:nvPr>
        </p:nvSpPr>
        <p:spPr>
          <a:xfrm>
            <a:off x="2231136" y="233916"/>
            <a:ext cx="7729728" cy="2094614"/>
          </a:xfrm>
        </p:spPr>
        <p:txBody>
          <a:bodyPr>
            <a:normAutofit/>
          </a:bodyPr>
          <a:lstStyle/>
          <a:p>
            <a:r>
              <a:rPr lang="en-US" dirty="0"/>
              <a:t>Nonpartisan report warns of COVID-19 testing shortages in over half US states, territories </a:t>
            </a:r>
            <a:br>
              <a:rPr lang="en-US" dirty="0"/>
            </a:br>
            <a:r>
              <a:rPr lang="en-US" dirty="0"/>
              <a:t>[ABC News, </a:t>
            </a:r>
            <a:r>
              <a:rPr lang="en-US" dirty="0" err="1"/>
              <a:t>nov.</a:t>
            </a:r>
            <a:r>
              <a:rPr lang="en-US" dirty="0"/>
              <a:t> 2020]</a:t>
            </a:r>
          </a:p>
        </p:txBody>
      </p:sp>
      <p:sp>
        <p:nvSpPr>
          <p:cNvPr id="3" name="Content Placeholder 2">
            <a:extLst>
              <a:ext uri="{FF2B5EF4-FFF2-40B4-BE49-F238E27FC236}">
                <a16:creationId xmlns:a16="http://schemas.microsoft.com/office/drawing/2014/main" id="{92A2FCB1-0265-0C4C-90A6-97EB26B514F1}"/>
              </a:ext>
            </a:extLst>
          </p:cNvPr>
          <p:cNvSpPr>
            <a:spLocks noGrp="1"/>
          </p:cNvSpPr>
          <p:nvPr>
            <p:ph idx="1"/>
          </p:nvPr>
        </p:nvSpPr>
        <p:spPr>
          <a:xfrm>
            <a:off x="6790660" y="2831180"/>
            <a:ext cx="5401340" cy="934495"/>
          </a:xfrm>
        </p:spPr>
        <p:txBody>
          <a:bodyPr>
            <a:normAutofit fontScale="92500" lnSpcReduction="10000"/>
          </a:bodyPr>
          <a:lstStyle/>
          <a:p>
            <a:pPr marL="0" indent="0" algn="ctr">
              <a:buNone/>
            </a:pPr>
            <a:r>
              <a:rPr lang="en-US" b="1" dirty="0">
                <a:latin typeface="American Typewriter" panose="02090604020004020304" pitchFamily="18" charset="77"/>
              </a:rPr>
              <a:t>FDA issues first emergency use authorization for Covid-19 pool testing </a:t>
            </a:r>
          </a:p>
          <a:p>
            <a:pPr marL="0" indent="0" algn="ctr">
              <a:buNone/>
            </a:pPr>
            <a:r>
              <a:rPr lang="en-US" dirty="0">
                <a:latin typeface="American Typewriter" panose="02090604020004020304" pitchFamily="18" charset="77"/>
              </a:rPr>
              <a:t>[CNN, July, 2020]</a:t>
            </a:r>
          </a:p>
          <a:p>
            <a:endParaRPr lang="en-US" dirty="0"/>
          </a:p>
        </p:txBody>
      </p:sp>
      <p:sp>
        <p:nvSpPr>
          <p:cNvPr id="4" name="Rectangle 3">
            <a:extLst>
              <a:ext uri="{FF2B5EF4-FFF2-40B4-BE49-F238E27FC236}">
                <a16:creationId xmlns:a16="http://schemas.microsoft.com/office/drawing/2014/main" id="{1D68EB1C-64CF-D04D-9012-A2B419133C7E}"/>
              </a:ext>
            </a:extLst>
          </p:cNvPr>
          <p:cNvSpPr/>
          <p:nvPr/>
        </p:nvSpPr>
        <p:spPr>
          <a:xfrm>
            <a:off x="-99237" y="2595211"/>
            <a:ext cx="6096000" cy="1200329"/>
          </a:xfrm>
          <a:prstGeom prst="rect">
            <a:avLst/>
          </a:prstGeom>
        </p:spPr>
        <p:txBody>
          <a:bodyPr>
            <a:spAutoFit/>
          </a:bodyPr>
          <a:lstStyle/>
          <a:p>
            <a:pPr algn="ctr" fontAlgn="base"/>
            <a:r>
              <a:rPr lang="en-US" sz="2400" dirty="0">
                <a:solidFill>
                  <a:srgbClr val="333333"/>
                </a:solidFill>
                <a:latin typeface="Gotham SSm"/>
              </a:rPr>
              <a:t>A Rush On Coronavirus Testing Strains Laboratories, Drives Supply Shortages </a:t>
            </a:r>
          </a:p>
          <a:p>
            <a:pPr algn="ctr" fontAlgn="base"/>
            <a:r>
              <a:rPr lang="en-US" sz="2400" dirty="0">
                <a:solidFill>
                  <a:srgbClr val="333333"/>
                </a:solidFill>
                <a:latin typeface="Gotham SSm"/>
              </a:rPr>
              <a:t>[NPR, Nov. 2020]</a:t>
            </a:r>
            <a:endParaRPr lang="en-US" sz="2400" b="0" i="0" dirty="0">
              <a:solidFill>
                <a:srgbClr val="333333"/>
              </a:solidFill>
              <a:effectLst/>
              <a:latin typeface="Gotham SSm"/>
            </a:endParaRPr>
          </a:p>
        </p:txBody>
      </p:sp>
      <p:pic>
        <p:nvPicPr>
          <p:cNvPr id="5" name="Picture 4">
            <a:extLst>
              <a:ext uri="{FF2B5EF4-FFF2-40B4-BE49-F238E27FC236}">
                <a16:creationId xmlns:a16="http://schemas.microsoft.com/office/drawing/2014/main" id="{724E2D92-5293-B94D-94B9-2D31507966CF}"/>
              </a:ext>
            </a:extLst>
          </p:cNvPr>
          <p:cNvPicPr>
            <a:picLocks noChangeAspect="1"/>
          </p:cNvPicPr>
          <p:nvPr/>
        </p:nvPicPr>
        <p:blipFill>
          <a:blip r:embed="rId3"/>
          <a:stretch>
            <a:fillRect/>
          </a:stretch>
        </p:blipFill>
        <p:spPr>
          <a:xfrm>
            <a:off x="213578" y="3765674"/>
            <a:ext cx="5478272" cy="3081528"/>
          </a:xfrm>
          <a:prstGeom prst="rect">
            <a:avLst/>
          </a:prstGeom>
        </p:spPr>
      </p:pic>
      <p:sp>
        <p:nvSpPr>
          <p:cNvPr id="6" name="Rectangle 5">
            <a:extLst>
              <a:ext uri="{FF2B5EF4-FFF2-40B4-BE49-F238E27FC236}">
                <a16:creationId xmlns:a16="http://schemas.microsoft.com/office/drawing/2014/main" id="{3E335787-6889-6648-9700-43C90E9B037F}"/>
              </a:ext>
            </a:extLst>
          </p:cNvPr>
          <p:cNvSpPr/>
          <p:nvPr/>
        </p:nvSpPr>
        <p:spPr>
          <a:xfrm>
            <a:off x="5467752" y="4349652"/>
            <a:ext cx="5641921" cy="646331"/>
          </a:xfrm>
          <a:prstGeom prst="rect">
            <a:avLst/>
          </a:prstGeom>
        </p:spPr>
        <p:txBody>
          <a:bodyPr wrap="square">
            <a:spAutoFit/>
          </a:bodyPr>
          <a:lstStyle/>
          <a:p>
            <a:pPr algn="ctr"/>
            <a:r>
              <a:rPr lang="en-US" b="1" dirty="0">
                <a:solidFill>
                  <a:srgbClr val="222222"/>
                </a:solidFill>
                <a:latin typeface="Harding"/>
              </a:rPr>
              <a:t>The mathematical strategy that could transform coronavirus testing [Nature, July 2020]</a:t>
            </a:r>
            <a:endParaRPr lang="en-US" b="1" i="0" dirty="0">
              <a:solidFill>
                <a:srgbClr val="222222"/>
              </a:solidFill>
              <a:effectLst/>
              <a:latin typeface="Harding"/>
            </a:endParaRPr>
          </a:p>
        </p:txBody>
      </p:sp>
      <p:sp>
        <p:nvSpPr>
          <p:cNvPr id="7" name="Rectangle 6">
            <a:extLst>
              <a:ext uri="{FF2B5EF4-FFF2-40B4-BE49-F238E27FC236}">
                <a16:creationId xmlns:a16="http://schemas.microsoft.com/office/drawing/2014/main" id="{8CF712EF-598C-454A-95DE-0B559D3551DE}"/>
              </a:ext>
            </a:extLst>
          </p:cNvPr>
          <p:cNvSpPr/>
          <p:nvPr/>
        </p:nvSpPr>
        <p:spPr>
          <a:xfrm>
            <a:off x="6947532" y="5599684"/>
            <a:ext cx="5470370" cy="646331"/>
          </a:xfrm>
          <a:prstGeom prst="rect">
            <a:avLst/>
          </a:prstGeom>
        </p:spPr>
        <p:txBody>
          <a:bodyPr wrap="square">
            <a:spAutoFit/>
          </a:bodyPr>
          <a:lstStyle/>
          <a:p>
            <a:pPr algn="ctr"/>
            <a:r>
              <a:rPr lang="en-US" dirty="0">
                <a:solidFill>
                  <a:srgbClr val="8C1515"/>
                </a:solidFill>
                <a:latin typeface="Source Sans Pro" panose="020B0503030403020204" pitchFamily="34" charset="0"/>
              </a:rPr>
              <a:t>Stanford Health Care can begin pooled testing for COVID-19 [Stanford News, July 2020]</a:t>
            </a:r>
            <a:endParaRPr lang="en-US" b="0" i="0" dirty="0">
              <a:solidFill>
                <a:srgbClr val="8C1515"/>
              </a:solidFill>
              <a:effectLst/>
              <a:latin typeface="Source Sans Pro" panose="020B0503030403020204" pitchFamily="34" charset="0"/>
            </a:endParaRPr>
          </a:p>
        </p:txBody>
      </p:sp>
    </p:spTree>
    <p:extLst>
      <p:ext uri="{BB962C8B-B14F-4D97-AF65-F5344CB8AC3E}">
        <p14:creationId xmlns:p14="http://schemas.microsoft.com/office/powerpoint/2010/main" val="415036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ECD9-7710-D242-978C-931C084DD875}"/>
              </a:ext>
            </a:extLst>
          </p:cNvPr>
          <p:cNvSpPr>
            <a:spLocks noGrp="1"/>
          </p:cNvSpPr>
          <p:nvPr>
            <p:ph type="title"/>
          </p:nvPr>
        </p:nvSpPr>
        <p:spPr>
          <a:xfrm>
            <a:off x="804672" y="964692"/>
            <a:ext cx="3066937" cy="1188720"/>
          </a:xfrm>
        </p:spPr>
        <p:txBody>
          <a:bodyPr>
            <a:normAutofit/>
          </a:bodyPr>
          <a:lstStyle/>
          <a:p>
            <a:r>
              <a:rPr lang="en-US" sz="2600"/>
              <a:t>Background</a:t>
            </a:r>
          </a:p>
        </p:txBody>
      </p:sp>
      <p:sp>
        <p:nvSpPr>
          <p:cNvPr id="3" name="Content Placeholder 2">
            <a:extLst>
              <a:ext uri="{FF2B5EF4-FFF2-40B4-BE49-F238E27FC236}">
                <a16:creationId xmlns:a16="http://schemas.microsoft.com/office/drawing/2014/main" id="{ACE9C9E1-8765-B64F-849E-F301B95D9C68}"/>
              </a:ext>
            </a:extLst>
          </p:cNvPr>
          <p:cNvSpPr>
            <a:spLocks noGrp="1"/>
          </p:cNvSpPr>
          <p:nvPr>
            <p:ph idx="1"/>
          </p:nvPr>
        </p:nvSpPr>
        <p:spPr>
          <a:xfrm>
            <a:off x="803244" y="2638044"/>
            <a:ext cx="3063765" cy="3263206"/>
          </a:xfrm>
        </p:spPr>
        <p:txBody>
          <a:bodyPr>
            <a:normAutofit/>
          </a:bodyPr>
          <a:lstStyle/>
          <a:p>
            <a:r>
              <a:rPr lang="en-US" i="1" dirty="0"/>
              <a:t>Pooled testing: </a:t>
            </a:r>
            <a:r>
              <a:rPr lang="en-US" dirty="0"/>
              <a:t>combining samples from several people and conducting one laboratory test on the combined pool of samples</a:t>
            </a:r>
          </a:p>
          <a:p>
            <a:r>
              <a:rPr lang="en-US" dirty="0"/>
              <a:t>Dorfman 2-stage pooling </a:t>
            </a:r>
            <a:r>
              <a:rPr lang="en-US" dirty="0">
                <a:sym typeface="Wingdings" pitchFamily="2" charset="2"/>
              </a:rPr>
              <a:t> </a:t>
            </a:r>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emote, video, game, monitor&#10;&#10;Description automatically generated">
            <a:extLst>
              <a:ext uri="{FF2B5EF4-FFF2-40B4-BE49-F238E27FC236}">
                <a16:creationId xmlns:a16="http://schemas.microsoft.com/office/drawing/2014/main" id="{75BB2044-C65A-254F-AA5E-CDF977BE35E7}"/>
              </a:ext>
            </a:extLst>
          </p:cNvPr>
          <p:cNvPicPr>
            <a:picLocks noChangeAspect="1"/>
          </p:cNvPicPr>
          <p:nvPr/>
        </p:nvPicPr>
        <p:blipFill>
          <a:blip r:embed="rId3"/>
          <a:stretch>
            <a:fillRect/>
          </a:stretch>
        </p:blipFill>
        <p:spPr>
          <a:xfrm>
            <a:off x="4823366" y="1333873"/>
            <a:ext cx="6227064" cy="4198196"/>
          </a:xfrm>
          <a:prstGeom prst="rect">
            <a:avLst/>
          </a:prstGeom>
        </p:spPr>
      </p:pic>
    </p:spTree>
    <p:extLst>
      <p:ext uri="{BB962C8B-B14F-4D97-AF65-F5344CB8AC3E}">
        <p14:creationId xmlns:p14="http://schemas.microsoft.com/office/powerpoint/2010/main" val="2086884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p:txBody>
          <a:bodyPr/>
          <a:lstStyle/>
          <a:p>
            <a:r>
              <a:rPr lang="en-US" dirty="0"/>
              <a:t>considerations</a:t>
            </a:r>
          </a:p>
        </p:txBody>
      </p:sp>
      <p:sp>
        <p:nvSpPr>
          <p:cNvPr id="3" name="Content Placeholder 2">
            <a:extLst>
              <a:ext uri="{FF2B5EF4-FFF2-40B4-BE49-F238E27FC236}">
                <a16:creationId xmlns:a16="http://schemas.microsoft.com/office/drawing/2014/main" id="{53A15F7D-958B-C247-AD24-BE9FDA38CDBE}"/>
              </a:ext>
            </a:extLst>
          </p:cNvPr>
          <p:cNvSpPr>
            <a:spLocks noGrp="1"/>
          </p:cNvSpPr>
          <p:nvPr>
            <p:ph idx="1"/>
          </p:nvPr>
        </p:nvSpPr>
        <p:spPr>
          <a:xfrm>
            <a:off x="2231136" y="2638044"/>
            <a:ext cx="7729728" cy="3954142"/>
          </a:xfrm>
        </p:spPr>
        <p:txBody>
          <a:bodyPr>
            <a:normAutofit/>
          </a:bodyPr>
          <a:lstStyle/>
          <a:p>
            <a:r>
              <a:rPr lang="en-US" dirty="0"/>
              <a:t>Advantages: potentially allows labs to test more samples using fewer materials; reduce number of tests needed to screen more individuals</a:t>
            </a:r>
          </a:p>
          <a:p>
            <a:r>
              <a:rPr lang="en-US" dirty="0"/>
              <a:t>Caveats / Limitations: </a:t>
            </a:r>
          </a:p>
          <a:p>
            <a:pPr lvl="1"/>
            <a:r>
              <a:rPr lang="en-US" dirty="0">
                <a:sym typeface="Wingdings" pitchFamily="2" charset="2"/>
              </a:rPr>
              <a:t>DISEASE PREVALENCE</a:t>
            </a:r>
          </a:p>
          <a:p>
            <a:pPr lvl="1"/>
            <a:r>
              <a:rPr lang="en-US" dirty="0"/>
              <a:t>DILUTION &amp; ANALYTIC SENSITIVITY</a:t>
            </a:r>
          </a:p>
          <a:p>
            <a:pPr lvl="1"/>
            <a:r>
              <a:rPr lang="en-US" dirty="0"/>
              <a:t>POOLING STRATEGY, OPTIMAL POOL SIZE</a:t>
            </a:r>
          </a:p>
          <a:p>
            <a:endParaRPr lang="en-US" dirty="0"/>
          </a:p>
        </p:txBody>
      </p:sp>
    </p:spTree>
    <p:extLst>
      <p:ext uri="{BB962C8B-B14F-4D97-AF65-F5344CB8AC3E}">
        <p14:creationId xmlns:p14="http://schemas.microsoft.com/office/powerpoint/2010/main" val="4791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B27-6E23-784C-A3CF-12C60EBD1325}"/>
              </a:ext>
            </a:extLst>
          </p:cNvPr>
          <p:cNvSpPr>
            <a:spLocks noGrp="1"/>
          </p:cNvSpPr>
          <p:nvPr>
            <p:ph type="title"/>
          </p:nvPr>
        </p:nvSpPr>
        <p:spPr/>
        <p:txBody>
          <a:bodyPr/>
          <a:lstStyle/>
          <a:p>
            <a:r>
              <a:rPr lang="en-US" dirty="0"/>
              <a:t>Efficiency: Homogenous population, independent samples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FBF20F-C4C4-AB4A-A6F6-63296FB0652B}"/>
                  </a:ext>
                </a:extLst>
              </p:cNvPr>
              <p:cNvSpPr>
                <a:spLocks noGrp="1"/>
              </p:cNvSpPr>
              <p:nvPr>
                <p:ph idx="1"/>
              </p:nvPr>
            </p:nvSpPr>
            <p:spPr>
              <a:xfrm>
                <a:off x="338540" y="2627411"/>
                <a:ext cx="7338167" cy="389034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individual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samples</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 </m:t>
                      </m:r>
                      <m:r>
                        <m:rPr>
                          <m:nor/>
                        </m:rPr>
                        <a:rPr lang="en-US">
                          <a:latin typeface="Cambria Math" panose="02040503050406030204" pitchFamily="18" charset="0"/>
                        </a:rPr>
                        <m:t>pool</m:t>
                      </m:r>
                      <m:r>
                        <m:rPr>
                          <m:nor/>
                        </m:rPr>
                        <a:rPr lang="en-US">
                          <a:latin typeface="Cambria Math" panose="02040503050406030204" pitchFamily="18" charset="0"/>
                        </a:rPr>
                        <m:t> </m:t>
                      </m:r>
                      <m:r>
                        <m:rPr>
                          <m:nor/>
                        </m:rPr>
                        <a:rPr lang="en-US">
                          <a:latin typeface="Cambria Math" panose="02040503050406030204" pitchFamily="18" charset="0"/>
                        </a:rPr>
                        <m:t>size</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i="0" smtClean="0">
                          <a:latin typeface="Cambria Math" panose="02040503050406030204" pitchFamily="18" charset="0"/>
                        </a:rPr>
                        <m:t>infection</m:t>
                      </m:r>
                      <m:r>
                        <m:rPr>
                          <m:nor/>
                        </m:rP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1 </m:t>
                      </m:r>
                      <m:r>
                        <m:rPr>
                          <m:nor/>
                        </m:rPr>
                        <a:rPr lang="en-US" b="0" i="0" smtClean="0">
                          <a:latin typeface="Cambria Math" panose="02040503050406030204" pitchFamily="18" charset="0"/>
                          <a:ea typeface="Cambria Math" panose="02040503050406030204" pitchFamily="18" charset="0"/>
                        </a:rPr>
                        <m:t>sample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positive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in</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pool</m:t>
                      </m:r>
                      <m:r>
                        <m:rPr>
                          <m:nor/>
                        </m:rPr>
                        <a:rPr lang="en-US" b="0" i="0"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1 −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𝑛</m:t>
                          </m:r>
                        </m:sup>
                      </m:sSup>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𝐵𝑖𝑛</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m:rPr>
                              <m:nor/>
                            </m:rPr>
                            <a:rPr lang="en-US" b="0" i="0" smtClean="0">
                              <a:latin typeface="Cambria Math" panose="02040503050406030204" pitchFamily="18" charset="0"/>
                            </a:rPr>
                            <m:t># </m:t>
                          </m:r>
                          <m:r>
                            <m:rPr>
                              <m:nor/>
                            </m:rPr>
                            <a:rPr lang="en-US" b="0" i="0" smtClean="0">
                              <a:latin typeface="Cambria Math" panose="02040503050406030204" pitchFamily="18" charset="0"/>
                            </a:rPr>
                            <m:t>Tests</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d>
                        <m:dPr>
                          <m:begChr m:val="["/>
                          <m:endChr m:val="]"/>
                          <m:ctrlPr>
                            <a:rPr lang="en-US" b="0" i="0" smtClean="0">
                              <a:latin typeface="Cambria Math" panose="02040503050406030204" pitchFamily="18" charset="0"/>
                            </a:rPr>
                          </m:ctrlPr>
                        </m:dPr>
                        <m:e>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1</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2]</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𝑞</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e>
                      </m:d>
                    </m:oMath>
                  </m:oMathPara>
                </a14:m>
                <a:endParaRPr lang="en-US" dirty="0"/>
              </a:p>
            </p:txBody>
          </p:sp>
        </mc:Choice>
        <mc:Fallback>
          <p:sp>
            <p:nvSpPr>
              <p:cNvPr id="3" name="Content Placeholder 2">
                <a:extLst>
                  <a:ext uri="{FF2B5EF4-FFF2-40B4-BE49-F238E27FC236}">
                    <a16:creationId xmlns:a16="http://schemas.microsoft.com/office/drawing/2014/main" id="{DDFBF20F-C4C4-AB4A-A6F6-63296FB0652B}"/>
                  </a:ext>
                </a:extLst>
              </p:cNvPr>
              <p:cNvSpPr>
                <a:spLocks noGrp="1" noRot="1" noChangeAspect="1" noMove="1" noResize="1" noEditPoints="1" noAdjustHandles="1" noChangeArrowheads="1" noChangeShapeType="1" noTextEdit="1"/>
              </p:cNvSpPr>
              <p:nvPr>
                <p:ph idx="1"/>
              </p:nvPr>
            </p:nvSpPr>
            <p:spPr>
              <a:xfrm>
                <a:off x="338540" y="2627411"/>
                <a:ext cx="7338167" cy="3890347"/>
              </a:xfrm>
              <a:blipFill>
                <a:blip r:embed="rId3"/>
                <a:stretch>
                  <a:fillRect/>
                </a:stretch>
              </a:blipFill>
            </p:spPr>
            <p:txBody>
              <a:bodyPr/>
              <a:lstStyle/>
              <a:p>
                <a:r>
                  <a:rPr lang="en-US">
                    <a:noFill/>
                  </a:rPr>
                  <a:t> </a:t>
                </a:r>
              </a:p>
            </p:txBody>
          </p:sp>
        </mc:Fallback>
      </mc:AlternateContent>
      <p:pic>
        <p:nvPicPr>
          <p:cNvPr id="5" name="Picture 4" descr="A picture containing shape&#10;&#10;Description automatically generated">
            <a:extLst>
              <a:ext uri="{FF2B5EF4-FFF2-40B4-BE49-F238E27FC236}">
                <a16:creationId xmlns:a16="http://schemas.microsoft.com/office/drawing/2014/main" id="{FEF99C1C-1BF3-2142-90E1-27CF8CCBF3C2}"/>
              </a:ext>
            </a:extLst>
          </p:cNvPr>
          <p:cNvPicPr>
            <a:picLocks noChangeAspect="1"/>
          </p:cNvPicPr>
          <p:nvPr/>
        </p:nvPicPr>
        <p:blipFill rotWithShape="1">
          <a:blip r:embed="rId4"/>
          <a:srcRect t="18712" r="5296" b="2913"/>
          <a:stretch/>
        </p:blipFill>
        <p:spPr>
          <a:xfrm>
            <a:off x="6967573" y="2402957"/>
            <a:ext cx="4547487" cy="2860159"/>
          </a:xfrm>
          <a:prstGeom prst="rect">
            <a:avLst/>
          </a:prstGeom>
        </p:spPr>
      </p:pic>
      <p:sp>
        <p:nvSpPr>
          <p:cNvPr id="6" name="TextBox 5">
            <a:extLst>
              <a:ext uri="{FF2B5EF4-FFF2-40B4-BE49-F238E27FC236}">
                <a16:creationId xmlns:a16="http://schemas.microsoft.com/office/drawing/2014/main" id="{FCC847E1-D2F5-5649-9786-A12393999FF6}"/>
              </a:ext>
            </a:extLst>
          </p:cNvPr>
          <p:cNvSpPr txBox="1"/>
          <p:nvPr/>
        </p:nvSpPr>
        <p:spPr>
          <a:xfrm>
            <a:off x="6967573" y="5333681"/>
            <a:ext cx="5071729" cy="307777"/>
          </a:xfrm>
          <a:prstGeom prst="rect">
            <a:avLst/>
          </a:prstGeom>
          <a:noFill/>
        </p:spPr>
        <p:txBody>
          <a:bodyPr wrap="square" rtlCol="0">
            <a:spAutoFit/>
          </a:bodyPr>
          <a:lstStyle/>
          <a:p>
            <a:r>
              <a:rPr lang="en-US" sz="1400" dirty="0"/>
              <a:t>Optimal pool size for Dorfman testing as a function of prevalence</a:t>
            </a:r>
          </a:p>
        </p:txBody>
      </p:sp>
    </p:spTree>
    <p:extLst>
      <p:ext uri="{BB962C8B-B14F-4D97-AF65-F5344CB8AC3E}">
        <p14:creationId xmlns:p14="http://schemas.microsoft.com/office/powerpoint/2010/main" val="31361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446-1733-734E-82B5-201C1EE983ED}"/>
              </a:ext>
            </a:extLst>
          </p:cNvPr>
          <p:cNvSpPr>
            <a:spLocks noGrp="1"/>
          </p:cNvSpPr>
          <p:nvPr>
            <p:ph type="title"/>
          </p:nvPr>
        </p:nvSpPr>
        <p:spPr>
          <a:xfrm>
            <a:off x="2231136" y="571587"/>
            <a:ext cx="7729728" cy="1188720"/>
          </a:xfrm>
        </p:spPr>
        <p:txBody>
          <a:bodyPr/>
          <a:lstStyle/>
          <a:p>
            <a:r>
              <a:rPr lang="en-US" dirty="0"/>
              <a:t>prevalence</a:t>
            </a:r>
          </a:p>
        </p:txBody>
      </p:sp>
      <p:sp>
        <p:nvSpPr>
          <p:cNvPr id="3" name="Content Placeholder 2">
            <a:extLst>
              <a:ext uri="{FF2B5EF4-FFF2-40B4-BE49-F238E27FC236}">
                <a16:creationId xmlns:a16="http://schemas.microsoft.com/office/drawing/2014/main" id="{68609E36-685E-5E49-9F1A-44F416391E90}"/>
              </a:ext>
            </a:extLst>
          </p:cNvPr>
          <p:cNvSpPr>
            <a:spLocks noGrp="1"/>
          </p:cNvSpPr>
          <p:nvPr>
            <p:ph idx="1"/>
          </p:nvPr>
        </p:nvSpPr>
        <p:spPr>
          <a:xfrm>
            <a:off x="-1" y="2438990"/>
            <a:ext cx="5941323" cy="3101983"/>
          </a:xfrm>
        </p:spPr>
        <p:txBody>
          <a:bodyPr/>
          <a:lstStyle/>
          <a:p>
            <a:pPr lvl="2"/>
            <a:r>
              <a:rPr lang="en-US" dirty="0">
                <a:sym typeface="Wingdings" pitchFamily="2" charset="2"/>
              </a:rPr>
              <a:t>Lower prevalence  larger optimal pool size, less retesting needed</a:t>
            </a:r>
          </a:p>
          <a:p>
            <a:pPr lvl="2"/>
            <a:r>
              <a:rPr lang="en-US" dirty="0"/>
              <a:t>Most efficient when prevalence is at least less than 5% (possibly &lt; 1%?)</a:t>
            </a:r>
          </a:p>
          <a:p>
            <a:pPr lvl="2"/>
            <a:r>
              <a:rPr lang="en-US" dirty="0"/>
              <a:t>Nebraska Public Health Study: one positive sample + four negatives reduced number of tests by &gt;50 when COVID-19 prevalence &lt; 5%</a:t>
            </a:r>
          </a:p>
          <a:p>
            <a:endParaRPr lang="en-US" dirty="0"/>
          </a:p>
        </p:txBody>
      </p:sp>
      <p:pic>
        <p:nvPicPr>
          <p:cNvPr id="4" name="Picture 3" descr="Text, letter&#10;&#10;Description automatically generated">
            <a:extLst>
              <a:ext uri="{FF2B5EF4-FFF2-40B4-BE49-F238E27FC236}">
                <a16:creationId xmlns:a16="http://schemas.microsoft.com/office/drawing/2014/main" id="{91C6FAF7-DE34-6845-861C-EEF265C00D48}"/>
              </a:ext>
            </a:extLst>
          </p:cNvPr>
          <p:cNvPicPr>
            <a:picLocks noChangeAspect="1"/>
          </p:cNvPicPr>
          <p:nvPr/>
        </p:nvPicPr>
        <p:blipFill>
          <a:blip r:embed="rId3"/>
          <a:stretch>
            <a:fillRect/>
          </a:stretch>
        </p:blipFill>
        <p:spPr>
          <a:xfrm>
            <a:off x="247544" y="4586659"/>
            <a:ext cx="5446234" cy="190862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73873BA-9E06-7D4B-9606-CE73C087F223}"/>
              </a:ext>
            </a:extLst>
          </p:cNvPr>
          <p:cNvPicPr>
            <a:picLocks noChangeAspect="1"/>
          </p:cNvPicPr>
          <p:nvPr/>
        </p:nvPicPr>
        <p:blipFill>
          <a:blip r:embed="rId4"/>
          <a:stretch>
            <a:fillRect/>
          </a:stretch>
        </p:blipFill>
        <p:spPr>
          <a:xfrm>
            <a:off x="6078525" y="2736621"/>
            <a:ext cx="5957748" cy="3700075"/>
          </a:xfrm>
          <a:prstGeom prst="rect">
            <a:avLst/>
          </a:prstGeom>
        </p:spPr>
      </p:pic>
      <p:sp>
        <p:nvSpPr>
          <p:cNvPr id="7" name="Rectangle 6">
            <a:extLst>
              <a:ext uri="{FF2B5EF4-FFF2-40B4-BE49-F238E27FC236}">
                <a16:creationId xmlns:a16="http://schemas.microsoft.com/office/drawing/2014/main" id="{19D45806-28DA-C448-A19A-C4065866ECC1}"/>
              </a:ext>
            </a:extLst>
          </p:cNvPr>
          <p:cNvSpPr/>
          <p:nvPr/>
        </p:nvSpPr>
        <p:spPr>
          <a:xfrm>
            <a:off x="0" y="1959360"/>
            <a:ext cx="9237718" cy="369332"/>
          </a:xfrm>
          <a:prstGeom prst="rect">
            <a:avLst/>
          </a:prstGeom>
        </p:spPr>
        <p:txBody>
          <a:bodyPr wrap="square">
            <a:spAutoFit/>
          </a:bodyPr>
          <a:lstStyle/>
          <a:p>
            <a:pPr marL="742950" lvl="1" indent="-285750">
              <a:buFont typeface="Arial" panose="020B0604020202020204" pitchFamily="34" charset="0"/>
              <a:buChar char="•"/>
            </a:pPr>
            <a:r>
              <a:rPr lang="en-US" dirty="0">
                <a:sym typeface="Wingdings" pitchFamily="2" charset="2"/>
              </a:rPr>
              <a:t>PREVALENCE: Efficiency of pooled testing strategy decreases as prevalence increases</a:t>
            </a:r>
          </a:p>
        </p:txBody>
      </p:sp>
    </p:spTree>
    <p:extLst>
      <p:ext uri="{BB962C8B-B14F-4D97-AF65-F5344CB8AC3E}">
        <p14:creationId xmlns:p14="http://schemas.microsoft.com/office/powerpoint/2010/main" val="301530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4E7C-9CE8-934C-9AE8-5B58FC2045C7}"/>
              </a:ext>
            </a:extLst>
          </p:cNvPr>
          <p:cNvSpPr>
            <a:spLocks noGrp="1"/>
          </p:cNvSpPr>
          <p:nvPr>
            <p:ph type="title"/>
          </p:nvPr>
        </p:nvSpPr>
        <p:spPr/>
        <p:txBody>
          <a:bodyPr/>
          <a:lstStyle/>
          <a:p>
            <a:r>
              <a:rPr lang="en-US" dirty="0"/>
              <a:t>DILUTION &amp; ANALYTIC SENSITIVITY</a:t>
            </a:r>
          </a:p>
        </p:txBody>
      </p:sp>
      <p:sp>
        <p:nvSpPr>
          <p:cNvPr id="3" name="Content Placeholder 2">
            <a:extLst>
              <a:ext uri="{FF2B5EF4-FFF2-40B4-BE49-F238E27FC236}">
                <a16:creationId xmlns:a16="http://schemas.microsoft.com/office/drawing/2014/main" id="{8AC35106-8386-B445-A285-7C7A65B51A0B}"/>
              </a:ext>
            </a:extLst>
          </p:cNvPr>
          <p:cNvSpPr>
            <a:spLocks noGrp="1"/>
          </p:cNvSpPr>
          <p:nvPr>
            <p:ph idx="1"/>
          </p:nvPr>
        </p:nvSpPr>
        <p:spPr/>
        <p:txBody>
          <a:bodyPr>
            <a:normAutofit lnSpcReduction="10000"/>
          </a:bodyPr>
          <a:lstStyle/>
          <a:p>
            <a:r>
              <a:rPr lang="en-US" dirty="0"/>
              <a:t>Sensitivity = proportion of people who have disease that are correctly identified as positive</a:t>
            </a:r>
          </a:p>
          <a:p>
            <a:r>
              <a:rPr lang="en-US" dirty="0"/>
              <a:t>Combining specimens </a:t>
            </a:r>
            <a:r>
              <a:rPr lang="en-US" dirty="0">
                <a:sym typeface="Wingdings" pitchFamily="2" charset="2"/>
              </a:rPr>
              <a:t> </a:t>
            </a:r>
            <a:r>
              <a:rPr lang="en-US" dirty="0"/>
              <a:t>dilution </a:t>
            </a:r>
            <a:r>
              <a:rPr lang="en-US" dirty="0">
                <a:sym typeface="Wingdings" pitchFamily="2" charset="2"/>
              </a:rPr>
              <a:t> </a:t>
            </a:r>
            <a:r>
              <a:rPr lang="en-US" dirty="0"/>
              <a:t> lower concentration of viral genetic material, possibly below the limit of detection of test</a:t>
            </a:r>
          </a:p>
          <a:p>
            <a:r>
              <a:rPr lang="en-US" dirty="0"/>
              <a:t>Larger pools </a:t>
            </a:r>
            <a:r>
              <a:rPr lang="en-US" dirty="0">
                <a:sym typeface="Wingdings" pitchFamily="2" charset="2"/>
              </a:rPr>
              <a:t> higher probability of false-negatives </a:t>
            </a:r>
            <a:endParaRPr lang="en-US" dirty="0"/>
          </a:p>
          <a:p>
            <a:pPr lvl="0"/>
            <a:r>
              <a:rPr lang="en-US" dirty="0"/>
              <a:t>C</a:t>
            </a:r>
            <a:r>
              <a:rPr lang="en-US" baseline="-25000" dirty="0"/>
              <a:t>t </a:t>
            </a:r>
            <a:r>
              <a:rPr lang="en-US" dirty="0"/>
              <a:t>Value = Cycle Threshold Value </a:t>
            </a:r>
          </a:p>
          <a:p>
            <a:pPr lvl="1"/>
            <a:r>
              <a:rPr lang="en-US" dirty="0"/>
              <a:t>Number of PCR cycles needed to detect the virus</a:t>
            </a:r>
          </a:p>
          <a:p>
            <a:pPr lvl="1"/>
            <a:r>
              <a:rPr lang="en-US" dirty="0"/>
              <a:t>No detection after 37 to 40 cycles = negative test</a:t>
            </a:r>
          </a:p>
          <a:p>
            <a:pPr lvl="1"/>
            <a:r>
              <a:rPr lang="en-US" dirty="0"/>
              <a:t>Indicates how much virus an infected person has</a:t>
            </a:r>
          </a:p>
        </p:txBody>
      </p:sp>
    </p:spTree>
    <p:extLst>
      <p:ext uri="{BB962C8B-B14F-4D97-AF65-F5344CB8AC3E}">
        <p14:creationId xmlns:p14="http://schemas.microsoft.com/office/powerpoint/2010/main" val="172486914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3574</Words>
  <Application>Microsoft Macintosh PowerPoint</Application>
  <PresentationFormat>Widescreen</PresentationFormat>
  <Paragraphs>319</Paragraphs>
  <Slides>29</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American Typewriter</vt:lpstr>
      <vt:lpstr>Arial</vt:lpstr>
      <vt:lpstr>Calibri</vt:lpstr>
      <vt:lpstr>Cambria Math</vt:lpstr>
      <vt:lpstr>Gill Sans MT</vt:lpstr>
      <vt:lpstr>Gotham SSm</vt:lpstr>
      <vt:lpstr>Harding</vt:lpstr>
      <vt:lpstr>Source Sans Pro</vt:lpstr>
      <vt:lpstr>Parcel</vt:lpstr>
      <vt:lpstr>Modeling Pooled-Testing for covid-19 with correlated samples</vt:lpstr>
      <vt:lpstr>overview</vt:lpstr>
      <vt:lpstr>PowerPoint Presentation</vt:lpstr>
      <vt:lpstr>Nonpartisan report warns of COVID-19 testing shortages in over half US states, territories  [ABC News, nov. 2020]</vt:lpstr>
      <vt:lpstr>Background</vt:lpstr>
      <vt:lpstr>considerations</vt:lpstr>
      <vt:lpstr>Efficiency: Homogenous population, independent samples</vt:lpstr>
      <vt:lpstr>prevalence</vt:lpstr>
      <vt:lpstr>DILUTION &amp; ANALYTIC SENSITIVITY</vt:lpstr>
      <vt:lpstr>Pooling strategy</vt:lpstr>
      <vt:lpstr>Pooling strategy</vt:lpstr>
      <vt:lpstr>PowerPoint Presentation</vt:lpstr>
      <vt:lpstr>overview</vt:lpstr>
      <vt:lpstr>“SARS-CoV-2 Pooled Test Performance”  (Pinsky Lab, Stanford)</vt:lpstr>
      <vt:lpstr>Modeling PPA (adapted from pinsky et al.) </vt:lpstr>
      <vt:lpstr>Modeling ppa (adapted from pinsky et al.)</vt:lpstr>
      <vt:lpstr>Modeling PPA (adapted from pinsky et al.)</vt:lpstr>
      <vt:lpstr>overview</vt:lpstr>
      <vt:lpstr>Correlation in ct values</vt:lpstr>
      <vt:lpstr>Experiments with  correlated samples</vt:lpstr>
      <vt:lpstr>Correlated Data sampled Uniformly vs Uncorrelated Data</vt:lpstr>
      <vt:lpstr>Correlated Data sampled Uniformly vs Uncorrelated Data</vt:lpstr>
      <vt:lpstr>Correlated Data sampled by group vs Uncorrelated Data</vt:lpstr>
      <vt:lpstr>Simulating Correlation in transmission</vt:lpstr>
      <vt:lpstr>Simulating Correlation in transmission</vt:lpstr>
      <vt:lpstr>Next steps</vt:lpstr>
      <vt:lpstr>acknowledgements</vt:lpstr>
      <vt:lpstr>Tests per sample, correlated data</vt:lpstr>
      <vt:lpstr>Tradeoff between prevalence and pool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Pooled-Testing with correlated samples</dc:title>
  <dc:creator>Saskia Lynn DeRook Comess</dc:creator>
  <cp:lastModifiedBy>Saskia Lynn DeRook Comess</cp:lastModifiedBy>
  <cp:revision>42</cp:revision>
  <dcterms:created xsi:type="dcterms:W3CDTF">2020-12-03T22:55:52Z</dcterms:created>
  <dcterms:modified xsi:type="dcterms:W3CDTF">2020-12-04T05:40:13Z</dcterms:modified>
</cp:coreProperties>
</file>